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9.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85731" autoAdjust="0"/>
  </p:normalViewPr>
  <p:slideViewPr>
    <p:cSldViewPr>
      <p:cViewPr varScale="1">
        <p:scale>
          <a:sx n="99" d="100"/>
          <a:sy n="99" d="100"/>
        </p:scale>
        <p:origin x="78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8B71145-734B-47AB-B85E-1ADC1D04216F}" type="datetimeFigureOut">
              <a:rPr lang="en-GB" smtClean="0"/>
              <a:t>23/09/2022</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5420B08-46FA-4302-B6AE-FB72EC3C479B}" type="slidenum">
              <a:rPr lang="en-GB" smtClean="0"/>
              <a:t>‹#›</a:t>
            </a:fld>
            <a:endParaRPr lang="en-GB"/>
          </a:p>
        </p:txBody>
      </p:sp>
    </p:spTree>
    <p:extLst>
      <p:ext uri="{BB962C8B-B14F-4D97-AF65-F5344CB8AC3E}">
        <p14:creationId xmlns:p14="http://schemas.microsoft.com/office/powerpoint/2010/main" val="2561522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HelveticaNeueLT Arabic 55 Roman"/>
            </a:endParaRPr>
          </a:p>
          <a:p>
            <a:endParaRPr lang="en-GB" sz="1800" b="0" i="0" u="none" strike="noStrike" baseline="0" dirty="0">
              <a:latin typeface="HelveticaNeueLT Arabic 55 Roman"/>
            </a:endParaRPr>
          </a:p>
          <a:p>
            <a:r>
              <a:rPr lang="en-US" sz="1800" b="0" i="0" u="none" strike="noStrike" baseline="0" dirty="0">
                <a:solidFill>
                  <a:srgbClr val="121211"/>
                </a:solidFill>
                <a:latin typeface="HelveticaNeueLT Arabic 55 Roman"/>
              </a:rPr>
              <a:t>Today is Safer Internet Day </a:t>
            </a:r>
            <a:r>
              <a:rPr lang="en-US" sz="1800" b="0" i="0" u="none" strike="noStrike" baseline="0" dirty="0">
                <a:solidFill>
                  <a:srgbClr val="1347A6"/>
                </a:solidFill>
                <a:latin typeface="HelveticaNeueLT Arabic 55 Roman"/>
              </a:rPr>
              <a:t>(if applicable)</a:t>
            </a:r>
            <a:r>
              <a:rPr lang="en-US" sz="1800" b="0" i="0" u="none" strike="noStrike" baseline="0" dirty="0">
                <a:solidFill>
                  <a:srgbClr val="121211"/>
                </a:solidFill>
                <a:latin typeface="HelveticaNeueLT Arabic 55 Roman"/>
              </a:rPr>
              <a:t>. Safer Internet Day is celebrated across the globe in over 170 countries, with thousands of young people joining in across the UK.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The internet is a place where we can go to relax, entertain ourselves and find out more about the world. We can do this alone, with friends or with people from all over the world. It is also a place of fun, laughter and competition, but we know there are negatives too.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That’s why this year’s theme for Safer Internet Day is ‘</a:t>
            </a:r>
            <a:r>
              <a:rPr lang="en-US" sz="1800" b="1" i="0" u="none" strike="noStrike" baseline="0" dirty="0">
                <a:solidFill>
                  <a:srgbClr val="121211"/>
                </a:solidFill>
                <a:latin typeface="Helvetica" panose="020B0604020202020204" pitchFamily="34" charset="0"/>
              </a:rPr>
              <a:t>All fun and games? Exploring respect and relationships online</a:t>
            </a:r>
            <a:r>
              <a:rPr lang="en-US" sz="1800" b="0" i="0" u="none" strike="noStrike" baseline="0" dirty="0">
                <a:solidFill>
                  <a:srgbClr val="121211"/>
                </a:solidFill>
                <a:latin typeface="HelveticaNeueLT Arabic 55 Roman"/>
              </a:rPr>
              <a:t>’.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2</a:t>
            </a:fld>
            <a:endParaRPr lang="en-GB"/>
          </a:p>
        </p:txBody>
      </p:sp>
    </p:spTree>
    <p:extLst>
      <p:ext uri="{BB962C8B-B14F-4D97-AF65-F5344CB8AC3E}">
        <p14:creationId xmlns:p14="http://schemas.microsoft.com/office/powerpoint/2010/main" val="1389838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Whilst it is certainly true that some people feel safe accepting a friend request from someone they do not know outside of the game, it is not without risk. In addition, some players and communities are not positive. </a:t>
            </a:r>
          </a:p>
          <a:p>
            <a:endParaRPr lang="en-US" sz="1800" b="0" i="0" u="none" strike="noStrike" baseline="0" dirty="0">
              <a:solidFill>
                <a:srgbClr val="121211"/>
              </a:solidFill>
              <a:latin typeface="HelveticaNeueLT Arabic 55 Roman"/>
            </a:endParaRPr>
          </a:p>
          <a:p>
            <a:r>
              <a:rPr lang="en-US" sz="1800" b="0" i="1" u="none" strike="noStrike" baseline="0" dirty="0">
                <a:solidFill>
                  <a:srgbClr val="1347A6"/>
                </a:solidFill>
                <a:latin typeface="Helvetica" panose="020B0604020202020204" pitchFamily="34" charset="0"/>
              </a:rPr>
              <a:t>Ask the audience: </a:t>
            </a:r>
            <a:r>
              <a:rPr lang="en-US" sz="1800" b="0" i="0" u="none" strike="noStrike" baseline="0" dirty="0">
                <a:solidFill>
                  <a:srgbClr val="121211"/>
                </a:solidFill>
                <a:latin typeface="HelveticaNeueLT Arabic 55 Roman"/>
              </a:rPr>
              <a:t>How do you keep yourselves safe when interacting with people you don’t know online? </a:t>
            </a:r>
          </a:p>
          <a:p>
            <a:r>
              <a:rPr lang="en-US" sz="1800" b="0" i="1" u="none" strike="noStrike" baseline="0" dirty="0">
                <a:solidFill>
                  <a:srgbClr val="1347A6"/>
                </a:solidFill>
                <a:latin typeface="Helvetica" panose="020B0604020202020204" pitchFamily="34" charset="0"/>
              </a:rPr>
              <a:t>Guidance: Young people often have their own strategies to manage this. Some will not use the chat or their headsets with people they only know in the game. Some will use the report and block tools if that player asks them personal questions, behaves abusively towards them or tries to pressure them in some way. Other important strategies include talking to a trusted adult and reporting negative </a:t>
            </a:r>
            <a:r>
              <a:rPr lang="en-US" sz="1800" b="0" i="1" u="none" strike="noStrike" baseline="0" dirty="0" err="1">
                <a:solidFill>
                  <a:srgbClr val="1347A6"/>
                </a:solidFill>
                <a:latin typeface="Helvetica" panose="020B0604020202020204" pitchFamily="34" charset="0"/>
              </a:rPr>
              <a:t>behaviour</a:t>
            </a:r>
            <a:r>
              <a:rPr lang="en-US" sz="1800" b="0" i="1" u="none" strike="noStrike" baseline="0" dirty="0">
                <a:solidFill>
                  <a:srgbClr val="1347A6"/>
                </a:solidFill>
                <a:latin typeface="Helvetica" panose="020B0604020202020204" pitchFamily="34" charset="0"/>
              </a:rPr>
              <a:t> that worries them or impacts other players. If they do not mention going to an adult, this may be advice you wish to share or re-iterate.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11</a:t>
            </a:fld>
            <a:endParaRPr lang="en-GB"/>
          </a:p>
        </p:txBody>
      </p:sp>
    </p:spTree>
    <p:extLst>
      <p:ext uri="{BB962C8B-B14F-4D97-AF65-F5344CB8AC3E}">
        <p14:creationId xmlns:p14="http://schemas.microsoft.com/office/powerpoint/2010/main" val="77572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Although playing against or alongside strangers on games is common and can be done safely, it is important to look out for and report players for negative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That is one way to make gaming an enjoyable experience for all.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It is important to remember that not all people who play games are there to have fun – some may use these online spaces as a way to pressure, trick or intimidate young people.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When chatting with players you only know online, always consider the following: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Be wary of how much personal information you share, particularly any details that allow them to contact you away from the game or locate you offline.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Remember that, regardless of how well you might feel you know someone, not everyone online is who they say they are. It is very risky to agree to meet up offline with them.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If another player says anything or asks you to do anything that makes you feel uncomfortable or worried, then that is not okay.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If you have concerns about how a player is behaving towards you or others, always block them and report them to the game. It is always a good idea to let a trusted adult know too, so they can support you if needed.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12</a:t>
            </a:fld>
            <a:endParaRPr lang="en-GB"/>
          </a:p>
        </p:txBody>
      </p:sp>
    </p:spTree>
    <p:extLst>
      <p:ext uri="{BB962C8B-B14F-4D97-AF65-F5344CB8AC3E}">
        <p14:creationId xmlns:p14="http://schemas.microsoft.com/office/powerpoint/2010/main" val="371795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Whether playing with close friends or with a whole range of players, the way we communicate and treat others is a really important part of our experiences online. </a:t>
            </a:r>
          </a:p>
          <a:p>
            <a:r>
              <a:rPr lang="en-US" sz="1800" b="0" i="0" u="none" strike="noStrike" baseline="0" dirty="0">
                <a:solidFill>
                  <a:srgbClr val="121211"/>
                </a:solidFill>
                <a:latin typeface="HelveticaNeueLT Arabic 55 Roman"/>
              </a:rPr>
              <a:t>This communication can be impacted by many things, such as: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Who we are talking to.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How they are communicating with us.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How we are feeling.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How they are feeling.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Whether the game is going well or poorly. </a:t>
            </a:r>
          </a:p>
          <a:p>
            <a:r>
              <a:rPr lang="en-US" sz="1800" b="0" i="0" u="none" strike="noStrike" baseline="0" dirty="0">
                <a:solidFill>
                  <a:srgbClr val="121211"/>
                </a:solidFill>
                <a:latin typeface="HelveticaNeueLT Arabic 55 Roman"/>
              </a:rPr>
              <a:t>It could be a friend or a complete stranger but we should manage those relationships with respect and consideration. At times, people can find this a challenge and we are going to explore some reasons why.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13</a:t>
            </a:fld>
            <a:endParaRPr lang="en-GB"/>
          </a:p>
        </p:txBody>
      </p:sp>
    </p:spTree>
    <p:extLst>
      <p:ext uri="{BB962C8B-B14F-4D97-AF65-F5344CB8AC3E}">
        <p14:creationId xmlns:p14="http://schemas.microsoft.com/office/powerpoint/2010/main" val="281747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‘Online disinhibition’ describes the way that people can behave differently when they are online. You might not </a:t>
            </a:r>
            <a:r>
              <a:rPr lang="en-US" sz="1800" b="0" i="0" u="none" strike="noStrike" baseline="0" dirty="0" err="1">
                <a:solidFill>
                  <a:srgbClr val="121211"/>
                </a:solidFill>
                <a:latin typeface="HelveticaNeueLT Arabic 55 Roman"/>
              </a:rPr>
              <a:t>recognise</a:t>
            </a:r>
            <a:r>
              <a:rPr lang="en-US" sz="1800" b="0" i="0" u="none" strike="noStrike" baseline="0" dirty="0">
                <a:solidFill>
                  <a:srgbClr val="121211"/>
                </a:solidFill>
                <a:latin typeface="HelveticaNeueLT Arabic 55 Roman"/>
              </a:rPr>
              <a:t> the term but you probably </a:t>
            </a:r>
            <a:r>
              <a:rPr lang="en-US" sz="1800" b="0" i="0" u="none" strike="noStrike" baseline="0" dirty="0" err="1">
                <a:solidFill>
                  <a:srgbClr val="121211"/>
                </a:solidFill>
                <a:latin typeface="HelveticaNeueLT Arabic 55 Roman"/>
              </a:rPr>
              <a:t>recognise</a:t>
            </a:r>
            <a:r>
              <a:rPr lang="en-US" sz="1800" b="0" i="0" u="none" strike="noStrike" baseline="0" dirty="0">
                <a:solidFill>
                  <a:srgbClr val="121211"/>
                </a:solidFill>
                <a:latin typeface="HelveticaNeueLT Arabic 55 Roman"/>
              </a:rPr>
              <a:t> the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a:t>
            </a:r>
          </a:p>
          <a:p>
            <a:r>
              <a:rPr lang="en-US" sz="1800" b="0" i="0" u="none" strike="noStrike" baseline="0" dirty="0">
                <a:solidFill>
                  <a:srgbClr val="121211"/>
                </a:solidFill>
                <a:latin typeface="HelveticaNeueLT Arabic 55 Roman"/>
              </a:rPr>
              <a:t>In the heat of battle in a game or through frustration, people can forget how to treat others and that there is a person beyond that screen. </a:t>
            </a:r>
          </a:p>
          <a:p>
            <a:r>
              <a:rPr lang="en-US" sz="1800" b="0" i="0" u="none" strike="noStrike" baseline="0" dirty="0">
                <a:solidFill>
                  <a:srgbClr val="121211"/>
                </a:solidFill>
                <a:latin typeface="HelveticaNeueLT Arabic 55 Roman"/>
              </a:rPr>
              <a:t>A player may think it is okay to be offensive or abusive to an opponent to put them off because it is ‘just a game’. </a:t>
            </a:r>
          </a:p>
          <a:p>
            <a:r>
              <a:rPr lang="en-US" sz="1800" b="0" i="0" u="none" strike="noStrike" baseline="0" dirty="0">
                <a:solidFill>
                  <a:srgbClr val="121211"/>
                </a:solidFill>
                <a:latin typeface="HelveticaNeueLT Arabic 55 Roman"/>
              </a:rPr>
              <a:t>Whilst it is a good thing that usernames and avatars allow players to protect their personal information, this anonymity can lead to some people behaving as if there are no consequences to their actions. </a:t>
            </a:r>
          </a:p>
          <a:p>
            <a:r>
              <a:rPr lang="en-US" sz="1800" b="0" i="0" u="none" strike="noStrike" baseline="0" dirty="0">
                <a:solidFill>
                  <a:srgbClr val="121211"/>
                </a:solidFill>
                <a:latin typeface="HelveticaNeueLT Arabic 55 Roman"/>
              </a:rPr>
              <a:t>But of course, that is not the case.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14</a:t>
            </a:fld>
            <a:endParaRPr lang="en-GB"/>
          </a:p>
        </p:txBody>
      </p:sp>
    </p:spTree>
    <p:extLst>
      <p:ext uri="{BB962C8B-B14F-4D97-AF65-F5344CB8AC3E}">
        <p14:creationId xmlns:p14="http://schemas.microsoft.com/office/powerpoint/2010/main" val="309115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It’s important to remember that despite some of the negatives we’ve considered here, gaming is a great way to relax and can be a fantastic space for </a:t>
            </a:r>
            <a:r>
              <a:rPr lang="en-US" sz="1800" b="0" i="0" u="none" strike="noStrike" baseline="0" dirty="0" err="1">
                <a:solidFill>
                  <a:srgbClr val="121211"/>
                </a:solidFill>
                <a:latin typeface="HelveticaNeueLT Arabic 55 Roman"/>
              </a:rPr>
              <a:t>socialising</a:t>
            </a:r>
            <a:r>
              <a:rPr lang="en-US" sz="1800" b="0" i="0" u="none" strike="noStrike" baseline="0" dirty="0">
                <a:solidFill>
                  <a:srgbClr val="121211"/>
                </a:solidFill>
                <a:latin typeface="HelveticaNeueLT Arabic 55 Roman"/>
              </a:rPr>
              <a:t> with other people. </a:t>
            </a:r>
          </a:p>
          <a:p>
            <a:r>
              <a:rPr lang="en-US" sz="1800" b="0" i="0" u="none" strike="noStrike" baseline="0" dirty="0">
                <a:solidFill>
                  <a:srgbClr val="121211"/>
                </a:solidFill>
                <a:latin typeface="HelveticaNeueLT Arabic 55 Roman"/>
              </a:rPr>
              <a:t>Plenty of gamers treat others with respect and understand the important of the relationships that exist between them and the other players. </a:t>
            </a:r>
          </a:p>
          <a:p>
            <a:r>
              <a:rPr lang="en-US" sz="1800" b="0" i="0" u="none" strike="noStrike" baseline="0" dirty="0">
                <a:solidFill>
                  <a:srgbClr val="121211"/>
                </a:solidFill>
                <a:latin typeface="HelveticaNeueLT Arabic 55 Roman"/>
              </a:rPr>
              <a:t>Gaming communities have brought people together and have given people a place where they really belong. </a:t>
            </a:r>
          </a:p>
          <a:p>
            <a:r>
              <a:rPr lang="en-US" sz="1800" b="0" i="0" u="none" strike="noStrike" baseline="0" dirty="0">
                <a:solidFill>
                  <a:srgbClr val="121211"/>
                </a:solidFill>
                <a:latin typeface="HelveticaNeueLT Arabic 55 Roman"/>
              </a:rPr>
              <a:t>The key is to make all online spaces – including games – a place for everyone.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15</a:t>
            </a:fld>
            <a:endParaRPr lang="en-GB"/>
          </a:p>
        </p:txBody>
      </p:sp>
    </p:spTree>
    <p:extLst>
      <p:ext uri="{BB962C8B-B14F-4D97-AF65-F5344CB8AC3E}">
        <p14:creationId xmlns:p14="http://schemas.microsoft.com/office/powerpoint/2010/main" val="3160380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Here are some things that we can all do…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Treat everyone with respect. Own your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and </a:t>
            </a:r>
            <a:r>
              <a:rPr lang="en-US" sz="1800" b="0" i="0" u="none" strike="noStrike" baseline="0" dirty="0" err="1">
                <a:solidFill>
                  <a:srgbClr val="121211"/>
                </a:solidFill>
                <a:latin typeface="HelveticaNeueLT Arabic 55 Roman"/>
              </a:rPr>
              <a:t>apologise</a:t>
            </a:r>
            <a:r>
              <a:rPr lang="en-US" sz="1800" b="0" i="0" u="none" strike="noStrike" baseline="0" dirty="0">
                <a:solidFill>
                  <a:srgbClr val="121211"/>
                </a:solidFill>
                <a:latin typeface="HelveticaNeueLT Arabic 55 Roman"/>
              </a:rPr>
              <a:t> if you upset someone.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Look out for people who are being badly treated. Offer them support and check if they are okay. This could be a private message or one that others can see, if you feel comfortable to do so.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Speak up to remind people that going online should be enjoyable for everyone. It could be reminding other players that they were new to gaming once or that sexual comments on a photo someone posted are not okay.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Report any hate speech or bullying </a:t>
            </a:r>
            <a:r>
              <a:rPr lang="en-US" sz="1800" b="0" i="0" u="none" strike="noStrike" baseline="0" dirty="0" err="1">
                <a:solidFill>
                  <a:srgbClr val="121211"/>
                </a:solidFill>
                <a:latin typeface="HelveticaNeueLT Arabic 55 Roman"/>
              </a:rPr>
              <a:t>behaviours</a:t>
            </a:r>
            <a:r>
              <a:rPr lang="en-US" sz="1800" b="0" i="0" u="none" strike="noStrike" baseline="0" dirty="0">
                <a:solidFill>
                  <a:srgbClr val="121211"/>
                </a:solidFill>
                <a:latin typeface="HelveticaNeueLT Arabic 55 Roman"/>
              </a:rPr>
              <a:t>.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Block people who spread negativity. </a:t>
            </a:r>
          </a:p>
          <a:p>
            <a:r>
              <a:rPr lang="en-US" sz="1800" b="0" i="0" u="none" strike="noStrike" baseline="0" dirty="0">
                <a:solidFill>
                  <a:srgbClr val="121211"/>
                </a:solidFill>
                <a:latin typeface="HelveticaNeueLT Arabic 55 Roman"/>
              </a:rPr>
              <a:t>As you can see, these are not just tips for gaming, but will work in other online spaces too. </a:t>
            </a:r>
          </a:p>
          <a:p>
            <a:r>
              <a:rPr lang="en-US" sz="1800" b="0" i="0" u="none" strike="noStrike" baseline="0" dirty="0">
                <a:solidFill>
                  <a:srgbClr val="121211"/>
                </a:solidFill>
                <a:latin typeface="HelveticaNeueLT Arabic 55 Roman"/>
              </a:rPr>
              <a:t>Remember, when we are going online for fun and entertainment, it should be fun and games for everyone.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16</a:t>
            </a:fld>
            <a:endParaRPr lang="en-GB"/>
          </a:p>
        </p:txBody>
      </p:sp>
    </p:spTree>
    <p:extLst>
      <p:ext uri="{BB962C8B-B14F-4D97-AF65-F5344CB8AC3E}">
        <p14:creationId xmlns:p14="http://schemas.microsoft.com/office/powerpoint/2010/main" val="42533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 know that the internet is a really useful tool, but if going online was not fun and entertaining we wouldn’t use it so much. It is the ‘fun and games’ element that often makes us pick up and use our devices, but we also need to think about how people are treated online too.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Let’s start with the positives of being online. </a:t>
            </a:r>
          </a:p>
          <a:p>
            <a:endParaRPr lang="en-US" sz="1800" b="0" i="0" u="none" strike="noStrike" baseline="0" dirty="0">
              <a:solidFill>
                <a:srgbClr val="121211"/>
              </a:solidFill>
              <a:latin typeface="HelveticaNeueLT Arabic 55 Roman"/>
            </a:endParaRPr>
          </a:p>
          <a:p>
            <a:r>
              <a:rPr lang="en-US" sz="1800" b="0" i="1" u="none" strike="noStrike" baseline="0" dirty="0">
                <a:solidFill>
                  <a:srgbClr val="1347A6"/>
                </a:solidFill>
                <a:latin typeface="Helvetica" panose="020B0604020202020204" pitchFamily="34" charset="0"/>
              </a:rPr>
              <a:t>Ask the audience:</a:t>
            </a:r>
          </a:p>
          <a:p>
            <a:r>
              <a:rPr lang="en-US" sz="1800" b="0" i="0" u="none" strike="noStrike" baseline="0" dirty="0">
                <a:solidFill>
                  <a:srgbClr val="121211"/>
                </a:solidFill>
                <a:latin typeface="HelveticaNeueLT Arabic 55 Roman"/>
              </a:rPr>
              <a:t>What do you enjoy most about being online? </a:t>
            </a:r>
          </a:p>
          <a:p>
            <a:r>
              <a:rPr lang="en-US" sz="1800" b="0" i="0" u="none" strike="noStrike" baseline="0" dirty="0">
                <a:solidFill>
                  <a:srgbClr val="121211"/>
                </a:solidFill>
                <a:latin typeface="HelveticaNeueLT Arabic 55 Roman"/>
              </a:rPr>
              <a:t>What are the positives/benefits of connecting with others online?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3</a:t>
            </a:fld>
            <a:endParaRPr lang="en-GB"/>
          </a:p>
        </p:txBody>
      </p:sp>
    </p:spTree>
    <p:extLst>
      <p:ext uri="{BB962C8B-B14F-4D97-AF65-F5344CB8AC3E}">
        <p14:creationId xmlns:p14="http://schemas.microsoft.com/office/powerpoint/2010/main" val="11092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Thank you for sharing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aspects of being online and how it can impact relationships.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Going online can make us laugh, help us relax and even escape to another world. </a:t>
            </a:r>
          </a:p>
          <a:p>
            <a:r>
              <a:rPr lang="en-US" sz="1800" b="0" i="0" u="none" strike="noStrike" baseline="0" dirty="0">
                <a:solidFill>
                  <a:srgbClr val="121211"/>
                </a:solidFill>
                <a:latin typeface="HelveticaNeueLT Arabic 55 Roman"/>
              </a:rPr>
              <a:t>We can share parts of our lives and interact with our idols. </a:t>
            </a:r>
          </a:p>
          <a:p>
            <a:r>
              <a:rPr lang="en-US" sz="1800" b="0" i="0" u="none" strike="noStrike" baseline="0" dirty="0">
                <a:solidFill>
                  <a:srgbClr val="121211"/>
                </a:solidFill>
                <a:latin typeface="HelveticaNeueLT Arabic 55 Roman"/>
              </a:rPr>
              <a:t>We can compete with others on games or work together. </a:t>
            </a:r>
          </a:p>
          <a:p>
            <a:r>
              <a:rPr lang="en-US" sz="1800" b="0" i="0" u="none" strike="noStrike" baseline="0" dirty="0">
                <a:solidFill>
                  <a:srgbClr val="121211"/>
                </a:solidFill>
                <a:latin typeface="HelveticaNeueLT Arabic 55 Roman"/>
              </a:rPr>
              <a:t>We can develop our skills by collaborating, persevering and problem solving. </a:t>
            </a:r>
          </a:p>
          <a:p>
            <a:r>
              <a:rPr lang="en-US" sz="1800" b="0" i="0" u="none" strike="noStrike" baseline="0" dirty="0">
                <a:solidFill>
                  <a:srgbClr val="121211"/>
                </a:solidFill>
                <a:latin typeface="HelveticaNeueLT Arabic 55 Roman"/>
              </a:rPr>
              <a:t>We can learn about other cultures, interact with people from all over the world and from supportive communities. </a:t>
            </a:r>
          </a:p>
          <a:p>
            <a:r>
              <a:rPr lang="en-US" sz="1800" b="0" i="0" u="none" strike="noStrike" baseline="0" dirty="0">
                <a:solidFill>
                  <a:srgbClr val="121211"/>
                </a:solidFill>
                <a:latin typeface="HelveticaNeueLT Arabic 55 Roman"/>
              </a:rPr>
              <a:t>Many of these positives are about our relationships with others. It is these interactions that can make those moments truly special. </a:t>
            </a:r>
          </a:p>
          <a:p>
            <a:endParaRPr lang="en-US" sz="1800" b="0" i="0" u="none" strike="noStrike" baseline="0" dirty="0">
              <a:solidFill>
                <a:srgbClr val="121211"/>
              </a:solidFill>
              <a:latin typeface="HelveticaNeueLT Arabic 55 Roman"/>
            </a:endParaRPr>
          </a:p>
          <a:p>
            <a:r>
              <a:rPr lang="en-US" sz="1800" b="0" i="1" u="none" strike="noStrike" baseline="0" dirty="0">
                <a:solidFill>
                  <a:srgbClr val="1347A6"/>
                </a:solidFill>
                <a:latin typeface="Helvetica" panose="020B0604020202020204" pitchFamily="34" charset="0"/>
              </a:rPr>
              <a:t>Guidance: Try to highlight any points that the learners made that are in the script or feature in the word cloud.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4</a:t>
            </a:fld>
            <a:endParaRPr lang="en-GB"/>
          </a:p>
        </p:txBody>
      </p:sp>
    </p:spTree>
    <p:extLst>
      <p:ext uri="{BB962C8B-B14F-4D97-AF65-F5344CB8AC3E}">
        <p14:creationId xmlns:p14="http://schemas.microsoft.com/office/powerpoint/2010/main" val="35498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We’re now going to really explore the issues of respect and relationships online. To do this, we’re going to focus on how people treat each other in gaming.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Now, we </a:t>
            </a:r>
            <a:r>
              <a:rPr lang="en-US" sz="1800" b="0" i="0" u="none" strike="noStrike" baseline="0" dirty="0" err="1">
                <a:solidFill>
                  <a:srgbClr val="121211"/>
                </a:solidFill>
                <a:latin typeface="HelveticaNeueLT Arabic 55 Roman"/>
              </a:rPr>
              <a:t>realise</a:t>
            </a:r>
            <a:r>
              <a:rPr lang="en-US" sz="1800" b="0" i="0" u="none" strike="noStrike" baseline="0" dirty="0">
                <a:solidFill>
                  <a:srgbClr val="121211"/>
                </a:solidFill>
                <a:latin typeface="HelveticaNeueLT Arabic 55 Roman"/>
              </a:rPr>
              <a:t> that some of you may not consider yourselves gamers or you might not play games now, but you probably have played games online before, and you might do again.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The good news is that all perspectives are welcome and that you will also see that a lot of the messages and ideas we look at will work whether you are gaming, using social media or simply chatting to someone online.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As we go through, I want you to keep this question in mind, how can we make gaming and being online a positive experience for all?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5</a:t>
            </a:fld>
            <a:endParaRPr lang="en-GB"/>
          </a:p>
        </p:txBody>
      </p:sp>
    </p:spTree>
    <p:extLst>
      <p:ext uri="{BB962C8B-B14F-4D97-AF65-F5344CB8AC3E}">
        <p14:creationId xmlns:p14="http://schemas.microsoft.com/office/powerpoint/2010/main" val="79890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Let’s start by exploring respect in gaming. </a:t>
            </a:r>
          </a:p>
          <a:p>
            <a:r>
              <a:rPr lang="en-US" sz="1800" b="0" i="1" u="none" strike="noStrike" baseline="0" dirty="0">
                <a:solidFill>
                  <a:srgbClr val="1347A6"/>
                </a:solidFill>
                <a:latin typeface="Helvetica" panose="020B0604020202020204" pitchFamily="34" charset="0"/>
              </a:rPr>
              <a:t>Ask the audience: </a:t>
            </a:r>
            <a:r>
              <a:rPr lang="en-US" sz="1800" b="0" i="0" u="none" strike="noStrike" baseline="0" dirty="0">
                <a:solidFill>
                  <a:srgbClr val="121211"/>
                </a:solidFill>
                <a:latin typeface="HelveticaNeueLT Arabic 55 Roman"/>
              </a:rPr>
              <a:t>How do you think people gain respect in gaming? </a:t>
            </a:r>
          </a:p>
          <a:p>
            <a:r>
              <a:rPr lang="en-US" sz="1800" b="0" i="1" u="none" strike="noStrike" baseline="0" dirty="0">
                <a:solidFill>
                  <a:srgbClr val="1347A6"/>
                </a:solidFill>
                <a:latin typeface="Helvetica" panose="020B0604020202020204" pitchFamily="34" charset="0"/>
              </a:rPr>
              <a:t>Guidance: Take responses from the learners. We would expect them to talk about ability being important. They may also talk about how players treat others. </a:t>
            </a:r>
            <a:endParaRPr lang="en-US" sz="1800" b="0" i="0" u="none" strike="noStrike" baseline="0" dirty="0">
              <a:solidFill>
                <a:srgbClr val="1347A6"/>
              </a:solidFill>
              <a:latin typeface="Helvetica" panose="020B0604020202020204" pitchFamily="34" charset="0"/>
            </a:endParaRPr>
          </a:p>
          <a:p>
            <a:r>
              <a:rPr lang="en-US" sz="1800" b="0" i="0" u="none" strike="noStrike" baseline="0" dirty="0">
                <a:solidFill>
                  <a:srgbClr val="121211"/>
                </a:solidFill>
                <a:latin typeface="HelveticaNeueLT Arabic 55 Roman"/>
              </a:rPr>
              <a:t>If you have a group who are reluctant to speak, turn it into a choice and ask them to put their hands up to vote. </a:t>
            </a:r>
          </a:p>
          <a:p>
            <a:r>
              <a:rPr lang="en-US" sz="1800" b="0" i="1" u="none" strike="noStrike" baseline="0" dirty="0">
                <a:solidFill>
                  <a:srgbClr val="1347A6"/>
                </a:solidFill>
                <a:latin typeface="Helvetica" panose="020B0604020202020204" pitchFamily="34" charset="0"/>
              </a:rPr>
              <a:t>Ask the question: </a:t>
            </a:r>
            <a:r>
              <a:rPr lang="en-US" sz="1800" b="0" i="0" u="none" strike="noStrike" baseline="0" dirty="0">
                <a:solidFill>
                  <a:srgbClr val="121211"/>
                </a:solidFill>
                <a:latin typeface="HelveticaNeueLT Arabic 55 Roman"/>
              </a:rPr>
              <a:t>Do you get the most respect in gaming through ability or through the way you treat others?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6</a:t>
            </a:fld>
            <a:endParaRPr lang="en-GB"/>
          </a:p>
        </p:txBody>
      </p:sp>
    </p:spTree>
    <p:extLst>
      <p:ext uri="{BB962C8B-B14F-4D97-AF65-F5344CB8AC3E}">
        <p14:creationId xmlns:p14="http://schemas.microsoft.com/office/powerpoint/2010/main" val="282820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HelveticaNeueLT Arabic 55 Roman"/>
            </a:endParaRPr>
          </a:p>
          <a:p>
            <a:r>
              <a:rPr lang="en-US" sz="1800" b="0" i="0" u="none" strike="noStrike" baseline="0" dirty="0">
                <a:solidFill>
                  <a:srgbClr val="121211"/>
                </a:solidFill>
                <a:latin typeface="HelveticaNeueLT Arabic 55 Roman"/>
              </a:rPr>
              <a:t>In gaming you may earn respect through your ability in games. You can also earn respect with the way you treat others, for example how you work with others, how you respond when things go wrong, or how you handle losing. </a:t>
            </a:r>
          </a:p>
          <a:p>
            <a:r>
              <a:rPr lang="en-US" sz="1800" b="0" i="0" u="none" strike="noStrike" baseline="0" dirty="0">
                <a:solidFill>
                  <a:srgbClr val="121211"/>
                </a:solidFill>
                <a:latin typeface="HelveticaNeueLT Arabic 55 Roman"/>
              </a:rPr>
              <a:t>You could argue that gaming provides an equal playing field. The best players win. Things like age, wealth, race, religion and gender may matter less than they do elsewhere. </a:t>
            </a:r>
          </a:p>
          <a:p>
            <a:r>
              <a:rPr lang="en-US" sz="1800" b="0" i="1" u="none" strike="noStrike" baseline="0" dirty="0">
                <a:solidFill>
                  <a:srgbClr val="1347A6"/>
                </a:solidFill>
                <a:latin typeface="Helvetica" panose="020B0604020202020204" pitchFamily="34" charset="0"/>
              </a:rPr>
              <a:t>Ask the audience: </a:t>
            </a:r>
            <a:r>
              <a:rPr lang="en-US" sz="1800" b="0" i="0" u="none" strike="noStrike" baseline="0" dirty="0">
                <a:solidFill>
                  <a:srgbClr val="121211"/>
                </a:solidFill>
                <a:latin typeface="HelveticaNeueLT Arabic 55 Roman"/>
              </a:rPr>
              <a:t>Do you think that gaming is an equal playing field? Are games a space where it does not matter who you are? </a:t>
            </a:r>
          </a:p>
          <a:p>
            <a:endParaRPr lang="en-US" sz="1800" b="0" i="1" u="none" strike="noStrike" baseline="0" dirty="0">
              <a:solidFill>
                <a:srgbClr val="1347A6"/>
              </a:solidFill>
              <a:latin typeface="Helvetica" panose="020B0604020202020204" pitchFamily="34" charset="0"/>
            </a:endParaRPr>
          </a:p>
          <a:p>
            <a:r>
              <a:rPr lang="en-US" sz="1800" b="0" i="1" u="none" strike="noStrike" baseline="0" dirty="0">
                <a:solidFill>
                  <a:srgbClr val="1347A6"/>
                </a:solidFill>
                <a:latin typeface="Helvetica" panose="020B0604020202020204" pitchFamily="34" charset="0"/>
              </a:rPr>
              <a:t>Guidance: Aspects of gaming do make it an equal playing field, but it can also be a place where players are subjected to things like homophobia, racism and sexism. Learners may point this out and also say that people can pay to improve their chances in a game. </a:t>
            </a:r>
            <a:endParaRPr lang="en-US" sz="1800" b="0" i="0" u="none" strike="noStrike" baseline="0" dirty="0">
              <a:solidFill>
                <a:srgbClr val="1347A6"/>
              </a:solidFill>
              <a:latin typeface="Helvetica" panose="020B0604020202020204" pitchFamily="34" charset="0"/>
            </a:endParaRPr>
          </a:p>
          <a:p>
            <a:r>
              <a:rPr lang="en-US" sz="1800" b="0" i="1" u="none" strike="noStrike" baseline="0" dirty="0">
                <a:solidFill>
                  <a:srgbClr val="1347A6"/>
                </a:solidFill>
                <a:latin typeface="Helvetica" panose="020B0604020202020204" pitchFamily="34" charset="0"/>
              </a:rPr>
              <a:t>If you want to break this down further, ask the learners: </a:t>
            </a:r>
            <a:endParaRPr lang="en-US" sz="1800" b="0" i="0" u="none" strike="noStrike" baseline="0" dirty="0">
              <a:solidFill>
                <a:srgbClr val="1347A6"/>
              </a:solidFill>
              <a:latin typeface="Helvetica" panose="020B0604020202020204" pitchFamily="34" charset="0"/>
            </a:endParaRP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Is gaming different to other online spaces like social media, group chats or message boards?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Do looks matter?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Does wealth matter?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Does race matter?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Does gender matter?</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7</a:t>
            </a:fld>
            <a:endParaRPr lang="en-GB"/>
          </a:p>
        </p:txBody>
      </p:sp>
    </p:spTree>
    <p:extLst>
      <p:ext uri="{BB962C8B-B14F-4D97-AF65-F5344CB8AC3E}">
        <p14:creationId xmlns:p14="http://schemas.microsoft.com/office/powerpoint/2010/main" val="111929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HelveticaNeueLT Arabic 55 Roman"/>
            </a:endParaRPr>
          </a:p>
          <a:p>
            <a:r>
              <a:rPr lang="en-US" sz="1800" b="0" i="0" u="none" strike="noStrike" baseline="0" dirty="0">
                <a:solidFill>
                  <a:srgbClr val="121211"/>
                </a:solidFill>
                <a:latin typeface="HelveticaNeueLT Arabic 55 Roman"/>
              </a:rPr>
              <a:t>Whilst it could be argued that games are a space where it does not matter who you are, this is not everyone’s experience. </a:t>
            </a:r>
          </a:p>
          <a:p>
            <a:r>
              <a:rPr lang="en-US" sz="1800" b="0" i="0" u="none" strike="noStrike" baseline="0" dirty="0">
                <a:solidFill>
                  <a:srgbClr val="121211"/>
                </a:solidFill>
                <a:latin typeface="HelveticaNeueLT Arabic 55 Roman"/>
              </a:rPr>
              <a:t>People can sometimes forget that they are talking to another person when online. With gaming, we know that people can use it to let off steam and playing can make people angry or frustrated. </a:t>
            </a:r>
          </a:p>
          <a:p>
            <a:r>
              <a:rPr lang="en-US" sz="1800" b="0" i="0" u="none" strike="noStrike" baseline="0" dirty="0">
                <a:solidFill>
                  <a:srgbClr val="121211"/>
                </a:solidFill>
                <a:latin typeface="HelveticaNeueLT Arabic 55 Roman"/>
              </a:rPr>
              <a:t>Nearly half of young people surveyed by the UK Safer Internet Centre worry about people being mean to them when they were playing games. </a:t>
            </a:r>
          </a:p>
          <a:p>
            <a:r>
              <a:rPr lang="en-US" sz="1800" b="0" i="0" u="none" strike="noStrike" baseline="0" dirty="0">
                <a:solidFill>
                  <a:srgbClr val="121211"/>
                </a:solidFill>
                <a:latin typeface="HelveticaNeueLT Arabic 55 Roman"/>
              </a:rPr>
              <a:t>Some people think it is funny to laugh at a player who is struggling to master a new game. This has led some players to prefer playing alone, rather than competitively. </a:t>
            </a:r>
          </a:p>
          <a:p>
            <a:r>
              <a:rPr lang="en-US" sz="1800" b="0" i="0" u="none" strike="noStrike" baseline="0" dirty="0">
                <a:solidFill>
                  <a:srgbClr val="121211"/>
                </a:solidFill>
                <a:latin typeface="HelveticaNeueLT Arabic 55 Roman"/>
              </a:rPr>
              <a:t>Just like other online spaces, games can also be used to bully people through mean messages, harassing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or exclusion. </a:t>
            </a:r>
          </a:p>
          <a:p>
            <a:r>
              <a:rPr lang="en-US" sz="1800" b="0" i="0" u="none" strike="noStrike" baseline="0" dirty="0">
                <a:solidFill>
                  <a:srgbClr val="121211"/>
                </a:solidFill>
                <a:latin typeface="HelveticaNeueLT Arabic 55 Roman"/>
              </a:rPr>
              <a:t>We also know that forms of discrimination like homophobia, racism, sexism, xenophobia and religious hatred can occur in chats and some gaming communities. </a:t>
            </a:r>
          </a:p>
          <a:p>
            <a:r>
              <a:rPr lang="en-US" sz="1800" b="0" i="0" u="none" strike="noStrike" baseline="0" dirty="0">
                <a:solidFill>
                  <a:srgbClr val="121211"/>
                </a:solidFill>
                <a:latin typeface="HelveticaNeueLT Arabic 55 Roman"/>
              </a:rPr>
              <a:t>This is unacceptable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It is something that makes people stop playing games and is something people who love gaming want to eradicate too.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8</a:t>
            </a:fld>
            <a:endParaRPr lang="en-GB"/>
          </a:p>
        </p:txBody>
      </p:sp>
    </p:spTree>
    <p:extLst>
      <p:ext uri="{BB962C8B-B14F-4D97-AF65-F5344CB8AC3E}">
        <p14:creationId xmlns:p14="http://schemas.microsoft.com/office/powerpoint/2010/main" val="145284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Let’s pause and reflect on what we’ve covered so far. Being online can be amazing. It allows us to connect with others, but it can also drive people apart or away because not all online spaces are respectful or inclusive. </a:t>
            </a:r>
          </a:p>
          <a:p>
            <a:r>
              <a:rPr lang="en-US" sz="1800" b="0" i="0" u="none" strike="noStrike" baseline="0" dirty="0">
                <a:solidFill>
                  <a:srgbClr val="121211"/>
                </a:solidFill>
                <a:latin typeface="HelveticaNeueLT Arabic 55 Roman"/>
              </a:rPr>
              <a:t>At this point it would be good to gather some ideas you have about respect and making gaming and being online a positive experience for all. </a:t>
            </a:r>
          </a:p>
          <a:p>
            <a:r>
              <a:rPr lang="en-US" sz="1800" b="0" i="0" u="none" strike="noStrike" baseline="0" dirty="0">
                <a:solidFill>
                  <a:srgbClr val="121211"/>
                </a:solidFill>
                <a:latin typeface="HelveticaNeueLT Arabic 55 Roman"/>
              </a:rPr>
              <a:t>How can other players be respectful? </a:t>
            </a:r>
          </a:p>
          <a:p>
            <a:r>
              <a:rPr lang="en-US" sz="1800" b="0" i="0" u="none" strike="noStrike" baseline="0" dirty="0">
                <a:solidFill>
                  <a:srgbClr val="121211"/>
                </a:solidFill>
                <a:latin typeface="HelveticaNeueLT Arabic 55 Roman"/>
              </a:rPr>
              <a:t>How should people treat each other? </a:t>
            </a:r>
          </a:p>
          <a:p>
            <a:endParaRPr lang="en-US" sz="1800" b="0" i="0" u="none" strike="noStrike" baseline="0" dirty="0">
              <a:solidFill>
                <a:srgbClr val="121211"/>
              </a:solidFill>
              <a:latin typeface="HelveticaNeueLT Arabic 55 Roman"/>
            </a:endParaRPr>
          </a:p>
          <a:p>
            <a:r>
              <a:rPr lang="en-US" sz="1800" b="0" i="1" u="none" strike="noStrike" baseline="0" dirty="0">
                <a:solidFill>
                  <a:srgbClr val="1347A6"/>
                </a:solidFill>
                <a:latin typeface="Helvetica" panose="020B0604020202020204" pitchFamily="34" charset="0"/>
              </a:rPr>
              <a:t>Instructions: Take some responses from the learners. If they don’t have any ideas at this stage there will be some suggested steps they can take later on.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9</a:t>
            </a:fld>
            <a:endParaRPr lang="en-GB"/>
          </a:p>
        </p:txBody>
      </p:sp>
    </p:spTree>
    <p:extLst>
      <p:ext uri="{BB962C8B-B14F-4D97-AF65-F5344CB8AC3E}">
        <p14:creationId xmlns:p14="http://schemas.microsoft.com/office/powerpoint/2010/main" val="772444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Okay – let’s get back to our theme. Now we’re going to think about relationships online, again with a focus on gaming spaces. </a:t>
            </a:r>
          </a:p>
          <a:p>
            <a:r>
              <a:rPr lang="en-US" sz="1800" b="0" i="0" u="none" strike="noStrike" baseline="0" dirty="0">
                <a:solidFill>
                  <a:srgbClr val="121211"/>
                </a:solidFill>
                <a:latin typeface="HelveticaNeueLT Arabic 55 Roman"/>
              </a:rPr>
              <a:t>For some players, playing against or with real people is one of the best parts of gaming and these could be close friends from school or people they only know online.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In a survey conducted by </a:t>
            </a:r>
            <a:r>
              <a:rPr lang="en-US" sz="1800" b="0" i="0" u="none" strike="noStrike" baseline="0" dirty="0" err="1">
                <a:solidFill>
                  <a:srgbClr val="121211"/>
                </a:solidFill>
                <a:latin typeface="HelveticaNeueLT Arabic 55 Roman"/>
              </a:rPr>
              <a:t>Ofcom</a:t>
            </a:r>
            <a:r>
              <a:rPr lang="en-US" sz="1800" b="0" i="0" u="none" strike="noStrike" baseline="0" dirty="0">
                <a:solidFill>
                  <a:srgbClr val="121211"/>
                </a:solidFill>
                <a:latin typeface="HelveticaNeueLT Arabic 55 Roman"/>
              </a:rPr>
              <a:t>, just under three quarters of players chat whilst playing. Let’s explore what this can lead to, a friend request. </a:t>
            </a:r>
          </a:p>
          <a:p>
            <a:endParaRPr lang="en-US" sz="1800" b="0" i="1" u="none" strike="noStrike" baseline="0" dirty="0">
              <a:solidFill>
                <a:srgbClr val="1347A6"/>
              </a:solidFill>
              <a:latin typeface="Helvetica" panose="020B0604020202020204" pitchFamily="34" charset="0"/>
            </a:endParaRPr>
          </a:p>
          <a:p>
            <a:r>
              <a:rPr lang="en-US" sz="1800" b="0" i="1" u="none" strike="noStrike" baseline="0" dirty="0">
                <a:solidFill>
                  <a:srgbClr val="1347A6"/>
                </a:solidFill>
                <a:latin typeface="Helvetica" panose="020B0604020202020204" pitchFamily="34" charset="0"/>
              </a:rPr>
              <a:t>Ask the audience: </a:t>
            </a:r>
            <a:r>
              <a:rPr lang="en-US" sz="1800" b="0" i="0" u="none" strike="noStrike" baseline="0" dirty="0">
                <a:solidFill>
                  <a:srgbClr val="121211"/>
                </a:solidFill>
                <a:latin typeface="HelveticaNeueLT Arabic 55 Roman"/>
              </a:rPr>
              <a:t>Are you more likely to send or accept a friend request in a game than you would on social media? Why? Why not? </a:t>
            </a:r>
          </a:p>
          <a:p>
            <a:r>
              <a:rPr lang="en-US" sz="1800" b="0" i="0" u="none" strike="noStrike" baseline="0" dirty="0">
                <a:solidFill>
                  <a:srgbClr val="121211"/>
                </a:solidFill>
                <a:latin typeface="HelveticaNeueLT Arabic 55 Roman"/>
              </a:rPr>
              <a:t>Is it safer to accept friend requests on a game than on social media? </a:t>
            </a:r>
          </a:p>
          <a:p>
            <a:endParaRPr lang="en-US" sz="1800" b="0" i="1" u="none" strike="noStrike" baseline="0" dirty="0">
              <a:solidFill>
                <a:srgbClr val="1347A6"/>
              </a:solidFill>
              <a:latin typeface="Helvetica" panose="020B0604020202020204" pitchFamily="34" charset="0"/>
            </a:endParaRPr>
          </a:p>
          <a:p>
            <a:r>
              <a:rPr lang="en-US" sz="1800" b="0" i="1" u="none" strike="noStrike" baseline="0" dirty="0">
                <a:solidFill>
                  <a:srgbClr val="1347A6"/>
                </a:solidFill>
                <a:latin typeface="Helvetica" panose="020B0604020202020204" pitchFamily="34" charset="0"/>
              </a:rPr>
              <a:t>Guidance: Try to tease out if learners think that it is safer to accept a friend request on a game than it is on social media. Learners are likely to agree and may point out that on social media people can often see a photo of you, your name and be able to learn more about you from things like the bio and photos. This can lead them to feel safer accepting friend requests and do so without really thinking or knowing that person very well on games. </a:t>
            </a:r>
            <a:endParaRPr lang="en-GB" dirty="0"/>
          </a:p>
        </p:txBody>
      </p:sp>
      <p:sp>
        <p:nvSpPr>
          <p:cNvPr id="4" name="Slide Number Placeholder 3"/>
          <p:cNvSpPr>
            <a:spLocks noGrp="1"/>
          </p:cNvSpPr>
          <p:nvPr>
            <p:ph type="sldNum" sz="quarter" idx="5"/>
          </p:nvPr>
        </p:nvSpPr>
        <p:spPr/>
        <p:txBody>
          <a:bodyPr/>
          <a:lstStyle/>
          <a:p>
            <a:fld id="{95420B08-46FA-4302-B6AE-FB72EC3C479B}" type="slidenum">
              <a:rPr lang="en-GB" smtClean="0"/>
              <a:t>10</a:t>
            </a:fld>
            <a:endParaRPr lang="en-GB"/>
          </a:p>
        </p:txBody>
      </p:sp>
    </p:spTree>
    <p:extLst>
      <p:ext uri="{BB962C8B-B14F-4D97-AF65-F5344CB8AC3E}">
        <p14:creationId xmlns:p14="http://schemas.microsoft.com/office/powerpoint/2010/main" val="185873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68105" y="2706899"/>
            <a:ext cx="9062138" cy="844550"/>
          </a:xfrm>
          <a:prstGeom prst="rect">
            <a:avLst/>
          </a:prstGeom>
        </p:spPr>
        <p:txBody>
          <a:bodyPr wrap="square" lIns="0" tIns="0" rIns="0" bIns="0">
            <a:spAutoFit/>
          </a:bodyPr>
          <a:lstStyle>
            <a:lvl1pPr>
              <a:defRPr sz="2800" b="1" i="0">
                <a:solidFill>
                  <a:srgbClr val="3F3F3E"/>
                </a:solidFill>
                <a:latin typeface="Arial"/>
                <a:cs typeface="Arial"/>
              </a:defRPr>
            </a:lvl1pPr>
          </a:lstStyle>
          <a:p>
            <a:endParaRPr/>
          </a:p>
        </p:txBody>
      </p:sp>
      <p:sp>
        <p:nvSpPr>
          <p:cNvPr id="3" name="Holder 3"/>
          <p:cNvSpPr>
            <a:spLocks noGrp="1"/>
          </p:cNvSpPr>
          <p:nvPr>
            <p:ph type="subTitle" idx="4"/>
          </p:nvPr>
        </p:nvSpPr>
        <p:spPr>
          <a:xfrm>
            <a:off x="2272082" y="3998065"/>
            <a:ext cx="7654185" cy="980439"/>
          </a:xfrm>
          <a:prstGeom prst="rect">
            <a:avLst/>
          </a:prstGeom>
        </p:spPr>
        <p:txBody>
          <a:bodyPr wrap="square" lIns="0" tIns="0" rIns="0" bIns="0">
            <a:spAutoFit/>
          </a:bodyPr>
          <a:lstStyle>
            <a:lvl1pPr>
              <a:defRPr sz="3350" b="1"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76256" y="2532161"/>
            <a:ext cx="6645836" cy="1411604"/>
          </a:xfrm>
          <a:prstGeom prst="rect">
            <a:avLst/>
          </a:prstGeom>
        </p:spPr>
        <p:txBody>
          <a:bodyPr wrap="square" lIns="0" tIns="0" rIns="0" bIns="0">
            <a:spAutoFit/>
          </a:bodyPr>
          <a:lstStyle>
            <a:lvl1pPr>
              <a:defRPr sz="40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jp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801599" y="2215586"/>
            <a:ext cx="2456180" cy="452120"/>
          </a:xfrm>
          <a:prstGeom prst="rect">
            <a:avLst/>
          </a:prstGeom>
        </p:spPr>
        <p:txBody>
          <a:bodyPr vert="horz" wrap="square" lIns="0" tIns="12700" rIns="0" bIns="0" rtlCol="0">
            <a:spAutoFit/>
          </a:bodyPr>
          <a:lstStyle/>
          <a:p>
            <a:pPr marL="12700">
              <a:lnSpc>
                <a:spcPct val="100000"/>
              </a:lnSpc>
              <a:spcBef>
                <a:spcPts val="100"/>
              </a:spcBef>
            </a:pPr>
            <a:r>
              <a:rPr sz="2800" spc="-5" dirty="0"/>
              <a:t>Delivery</a:t>
            </a:r>
            <a:r>
              <a:rPr sz="2800" spc="-90" dirty="0"/>
              <a:t> </a:t>
            </a:r>
            <a:r>
              <a:rPr sz="2800" dirty="0"/>
              <a:t>notes</a:t>
            </a:r>
            <a:endParaRPr sz="2800"/>
          </a:p>
        </p:txBody>
      </p:sp>
      <p:sp>
        <p:nvSpPr>
          <p:cNvPr id="3" name="object 3"/>
          <p:cNvSpPr txBox="1">
            <a:spLocks noGrp="1"/>
          </p:cNvSpPr>
          <p:nvPr>
            <p:ph type="body" idx="1"/>
          </p:nvPr>
        </p:nvSpPr>
        <p:spPr>
          <a:prstGeom prst="rect">
            <a:avLst/>
          </a:prstGeom>
        </p:spPr>
        <p:txBody>
          <a:bodyPr vert="horz" wrap="square" lIns="0" tIns="25400" rIns="0" bIns="0" rtlCol="0">
            <a:spAutoFit/>
          </a:bodyPr>
          <a:lstStyle/>
          <a:p>
            <a:pPr marL="93345" marR="234950">
              <a:lnSpc>
                <a:spcPts val="2500"/>
              </a:lnSpc>
              <a:spcBef>
                <a:spcPts val="200"/>
              </a:spcBef>
            </a:pPr>
            <a:r>
              <a:rPr dirty="0"/>
              <a:t>In</a:t>
            </a:r>
            <a:r>
              <a:rPr spc="-10" dirty="0"/>
              <a:t> </a:t>
            </a:r>
            <a:r>
              <a:rPr dirty="0"/>
              <a:t>the</a:t>
            </a:r>
            <a:r>
              <a:rPr spc="-10" dirty="0"/>
              <a:t> </a:t>
            </a:r>
            <a:r>
              <a:rPr spc="-5" dirty="0"/>
              <a:t>notes</a:t>
            </a:r>
            <a:r>
              <a:rPr spc="-15" dirty="0"/>
              <a:t> </a:t>
            </a:r>
            <a:r>
              <a:rPr dirty="0"/>
              <a:t>section</a:t>
            </a:r>
            <a:r>
              <a:rPr spc="-10" dirty="0"/>
              <a:t> </a:t>
            </a:r>
            <a:r>
              <a:rPr spc="-5" dirty="0"/>
              <a:t>under</a:t>
            </a:r>
            <a:r>
              <a:rPr spc="-15" dirty="0"/>
              <a:t> </a:t>
            </a:r>
            <a:r>
              <a:rPr dirty="0"/>
              <a:t>these</a:t>
            </a:r>
            <a:r>
              <a:rPr spc="-10" dirty="0"/>
              <a:t> </a:t>
            </a:r>
            <a:r>
              <a:rPr dirty="0"/>
              <a:t>slides</a:t>
            </a:r>
            <a:r>
              <a:rPr spc="-5" dirty="0"/>
              <a:t> </a:t>
            </a:r>
            <a:r>
              <a:rPr dirty="0"/>
              <a:t>there</a:t>
            </a:r>
            <a:r>
              <a:rPr spc="-10" dirty="0"/>
              <a:t> </a:t>
            </a:r>
            <a:r>
              <a:rPr spc="-5" dirty="0"/>
              <a:t>are</a:t>
            </a:r>
            <a:r>
              <a:rPr spc="-15" dirty="0"/>
              <a:t> </a:t>
            </a:r>
            <a:r>
              <a:rPr dirty="0"/>
              <a:t>some </a:t>
            </a:r>
            <a:r>
              <a:rPr spc="-570" dirty="0"/>
              <a:t> </a:t>
            </a:r>
            <a:r>
              <a:rPr dirty="0"/>
              <a:t>suggested</a:t>
            </a:r>
            <a:r>
              <a:rPr spc="-5" dirty="0"/>
              <a:t> </a:t>
            </a:r>
            <a:r>
              <a:rPr dirty="0"/>
              <a:t>script </a:t>
            </a:r>
            <a:r>
              <a:rPr spc="-5" dirty="0"/>
              <a:t>notes</a:t>
            </a:r>
            <a:r>
              <a:rPr spc="-10" dirty="0"/>
              <a:t> </a:t>
            </a:r>
            <a:r>
              <a:rPr dirty="0"/>
              <a:t>to </a:t>
            </a:r>
            <a:r>
              <a:rPr spc="-5" dirty="0"/>
              <a:t>help </a:t>
            </a:r>
            <a:r>
              <a:rPr spc="-25" dirty="0"/>
              <a:t>delivery.</a:t>
            </a:r>
          </a:p>
          <a:p>
            <a:pPr marL="93345" marR="295275">
              <a:lnSpc>
                <a:spcPts val="2500"/>
              </a:lnSpc>
              <a:spcBef>
                <a:spcPts val="1130"/>
              </a:spcBef>
            </a:pPr>
            <a:r>
              <a:rPr spc="-70" dirty="0"/>
              <a:t>You</a:t>
            </a:r>
            <a:r>
              <a:rPr spc="-10" dirty="0"/>
              <a:t> </a:t>
            </a:r>
            <a:r>
              <a:rPr dirty="0"/>
              <a:t>can</a:t>
            </a:r>
            <a:r>
              <a:rPr spc="-5" dirty="0"/>
              <a:t> </a:t>
            </a:r>
            <a:r>
              <a:rPr dirty="0"/>
              <a:t>view</a:t>
            </a:r>
            <a:r>
              <a:rPr spc="-5" dirty="0"/>
              <a:t> </a:t>
            </a:r>
            <a:r>
              <a:rPr dirty="0"/>
              <a:t>these </a:t>
            </a:r>
            <a:r>
              <a:rPr spc="-5" dirty="0"/>
              <a:t>in</a:t>
            </a:r>
            <a:r>
              <a:rPr spc="-10" dirty="0"/>
              <a:t> </a:t>
            </a:r>
            <a:r>
              <a:rPr dirty="0"/>
              <a:t>full</a:t>
            </a:r>
            <a:r>
              <a:rPr spc="-5" dirty="0"/>
              <a:t> by</a:t>
            </a:r>
            <a:r>
              <a:rPr spc="-10" dirty="0"/>
              <a:t> </a:t>
            </a:r>
            <a:r>
              <a:rPr spc="-5" dirty="0"/>
              <a:t>going </a:t>
            </a:r>
            <a:r>
              <a:rPr dirty="0"/>
              <a:t>to</a:t>
            </a:r>
            <a:r>
              <a:rPr spc="-5" dirty="0"/>
              <a:t> </a:t>
            </a:r>
            <a:r>
              <a:rPr spc="-10" dirty="0"/>
              <a:t>‘View’, </a:t>
            </a:r>
            <a:r>
              <a:rPr dirty="0"/>
              <a:t>then </a:t>
            </a:r>
            <a:r>
              <a:rPr spc="5" dirty="0"/>
              <a:t> </a:t>
            </a:r>
            <a:r>
              <a:rPr dirty="0"/>
              <a:t>selecting </a:t>
            </a:r>
            <a:r>
              <a:rPr spc="-5" dirty="0"/>
              <a:t>‘Notes </a:t>
            </a:r>
            <a:r>
              <a:rPr dirty="0"/>
              <a:t>Page’ </a:t>
            </a:r>
            <a:r>
              <a:rPr spc="-5" dirty="0"/>
              <a:t>or using </a:t>
            </a:r>
            <a:r>
              <a:rPr dirty="0"/>
              <a:t>the Assembly Script </a:t>
            </a:r>
            <a:r>
              <a:rPr spc="5" dirty="0"/>
              <a:t> </a:t>
            </a:r>
            <a:r>
              <a:rPr spc="-5" dirty="0"/>
              <a:t>included with </a:t>
            </a:r>
            <a:r>
              <a:rPr dirty="0"/>
              <a:t>the Safer Internet </a:t>
            </a:r>
            <a:r>
              <a:rPr spc="-5" dirty="0"/>
              <a:t>Day 2022 </a:t>
            </a:r>
            <a:r>
              <a:rPr dirty="0"/>
              <a:t>Educational </a:t>
            </a:r>
            <a:r>
              <a:rPr spc="-570" dirty="0"/>
              <a:t> </a:t>
            </a:r>
            <a:r>
              <a:rPr spc="-5" dirty="0"/>
              <a:t>Resources</a:t>
            </a:r>
            <a:r>
              <a:rPr spc="-10" dirty="0"/>
              <a:t> </a:t>
            </a:r>
            <a:r>
              <a:rPr dirty="0"/>
              <a:t>for</a:t>
            </a:r>
            <a:r>
              <a:rPr spc="-120" dirty="0"/>
              <a:t> </a:t>
            </a:r>
            <a:r>
              <a:rPr dirty="0"/>
              <a:t>Ages</a:t>
            </a:r>
            <a:r>
              <a:rPr spc="-5" dirty="0"/>
              <a:t> </a:t>
            </a:r>
            <a:r>
              <a:rPr spc="-35" dirty="0"/>
              <a:t>11-14</a:t>
            </a:r>
            <a:r>
              <a:rPr spc="-5" dirty="0"/>
              <a:t> and</a:t>
            </a:r>
            <a:r>
              <a:rPr spc="-120" dirty="0"/>
              <a:t> </a:t>
            </a:r>
            <a:r>
              <a:rPr dirty="0"/>
              <a:t>Ages</a:t>
            </a:r>
            <a:r>
              <a:rPr spc="-5" dirty="0"/>
              <a:t> 14-18.</a:t>
            </a:r>
          </a:p>
          <a:p>
            <a:pPr marL="93345">
              <a:lnSpc>
                <a:spcPct val="100000"/>
              </a:lnSpc>
              <a:spcBef>
                <a:spcPts val="1435"/>
              </a:spcBef>
            </a:pPr>
            <a:r>
              <a:rPr sz="1700" b="1" i="1" spc="-5" dirty="0">
                <a:latin typeface="Arial-BoldItalicMT"/>
                <a:cs typeface="Arial-BoldItalicMT"/>
              </a:rPr>
              <a:t>Before</a:t>
            </a:r>
            <a:r>
              <a:rPr sz="1700" b="1" i="1" spc="-10" dirty="0">
                <a:latin typeface="Arial-BoldItalicMT"/>
                <a:cs typeface="Arial-BoldItalicMT"/>
              </a:rPr>
              <a:t> </a:t>
            </a:r>
            <a:r>
              <a:rPr sz="1700" b="1" i="1" dirty="0">
                <a:latin typeface="Arial-BoldItalicMT"/>
                <a:cs typeface="Arial-BoldItalicMT"/>
              </a:rPr>
              <a:t>delivering</a:t>
            </a:r>
            <a:r>
              <a:rPr sz="1700" b="1" i="1" spc="-5" dirty="0">
                <a:latin typeface="Arial-BoldItalicMT"/>
                <a:cs typeface="Arial-BoldItalicMT"/>
              </a:rPr>
              <a:t> </a:t>
            </a:r>
            <a:r>
              <a:rPr sz="1700" b="1" i="1" dirty="0">
                <a:latin typeface="Arial-BoldItalicMT"/>
                <a:cs typeface="Arial-BoldItalicMT"/>
              </a:rPr>
              <a:t>the</a:t>
            </a:r>
            <a:r>
              <a:rPr sz="1700" b="1" i="1" spc="-5" dirty="0">
                <a:latin typeface="Arial-BoldItalicMT"/>
                <a:cs typeface="Arial-BoldItalicMT"/>
              </a:rPr>
              <a:t> </a:t>
            </a:r>
            <a:r>
              <a:rPr sz="1700" b="1" i="1" spc="-15" dirty="0">
                <a:latin typeface="Arial-BoldItalicMT"/>
                <a:cs typeface="Arial-BoldItalicMT"/>
              </a:rPr>
              <a:t>assembly,</a:t>
            </a:r>
            <a:r>
              <a:rPr sz="1700" b="1" i="1" spc="-5" dirty="0">
                <a:latin typeface="Arial-BoldItalicMT"/>
                <a:cs typeface="Arial-BoldItalicMT"/>
              </a:rPr>
              <a:t> you</a:t>
            </a:r>
            <a:r>
              <a:rPr sz="1700" b="1" i="1" spc="-10" dirty="0">
                <a:latin typeface="Arial-BoldItalicMT"/>
                <a:cs typeface="Arial-BoldItalicMT"/>
              </a:rPr>
              <a:t> </a:t>
            </a:r>
            <a:r>
              <a:rPr sz="1700" b="1" i="1" spc="-5" dirty="0">
                <a:latin typeface="Arial-BoldItalicMT"/>
                <a:cs typeface="Arial-BoldItalicMT"/>
              </a:rPr>
              <a:t>could</a:t>
            </a:r>
            <a:r>
              <a:rPr sz="1700" b="1" i="1" spc="-10" dirty="0">
                <a:latin typeface="Arial-BoldItalicMT"/>
                <a:cs typeface="Arial-BoldItalicMT"/>
              </a:rPr>
              <a:t> </a:t>
            </a:r>
            <a:r>
              <a:rPr sz="1700" b="1" i="1" spc="-5" dirty="0">
                <a:latin typeface="Arial-BoldItalicMT"/>
                <a:cs typeface="Arial-BoldItalicMT"/>
              </a:rPr>
              <a:t>skip </a:t>
            </a:r>
            <a:r>
              <a:rPr sz="1700" b="1" i="1" dirty="0">
                <a:latin typeface="Arial-BoldItalicMT"/>
                <a:cs typeface="Arial-BoldItalicMT"/>
              </a:rPr>
              <a:t>or</a:t>
            </a:r>
            <a:r>
              <a:rPr sz="1700" b="1" i="1" spc="-5" dirty="0">
                <a:latin typeface="Arial-BoldItalicMT"/>
                <a:cs typeface="Arial-BoldItalicMT"/>
              </a:rPr>
              <a:t> </a:t>
            </a:r>
            <a:r>
              <a:rPr sz="1700" b="1" i="1" dirty="0">
                <a:latin typeface="Arial-BoldItalicMT"/>
                <a:cs typeface="Arial-BoldItalicMT"/>
              </a:rPr>
              <a:t>hide</a:t>
            </a:r>
            <a:r>
              <a:rPr sz="1700" b="1" i="1" spc="-5" dirty="0">
                <a:latin typeface="Arial-BoldItalicMT"/>
                <a:cs typeface="Arial-BoldItalicMT"/>
              </a:rPr>
              <a:t> </a:t>
            </a:r>
            <a:r>
              <a:rPr sz="1700" b="1" i="1" dirty="0">
                <a:latin typeface="Arial-BoldItalicMT"/>
                <a:cs typeface="Arial-BoldItalicMT"/>
              </a:rPr>
              <a:t>this</a:t>
            </a:r>
            <a:r>
              <a:rPr sz="1700" b="1" i="1" spc="-5" dirty="0">
                <a:latin typeface="Arial-BoldItalicMT"/>
                <a:cs typeface="Arial-BoldItalicMT"/>
              </a:rPr>
              <a:t> slide.</a:t>
            </a:r>
            <a:endParaRPr sz="1700">
              <a:latin typeface="Arial-BoldItalicMT"/>
              <a:cs typeface="Arial-BoldItalic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computer, computer, monitor&#10;&#10;Description automatically generated">
            <a:extLst>
              <a:ext uri="{FF2B5EF4-FFF2-40B4-BE49-F238E27FC236}">
                <a16:creationId xmlns:a16="http://schemas.microsoft.com/office/drawing/2014/main" id="{467660EE-2AD6-DE42-91CD-6A57AADCA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1" y="914400"/>
            <a:ext cx="7705392" cy="4038600"/>
          </a:xfrm>
          <a:prstGeom prst="rect">
            <a:avLst/>
          </a:prstGeom>
        </p:spPr>
      </p:pic>
      <p:sp>
        <p:nvSpPr>
          <p:cNvPr id="2" name="object 2"/>
          <p:cNvSpPr txBox="1">
            <a:spLocks noGrp="1"/>
          </p:cNvSpPr>
          <p:nvPr>
            <p:ph type="title"/>
          </p:nvPr>
        </p:nvSpPr>
        <p:spPr>
          <a:xfrm>
            <a:off x="1984329" y="1790992"/>
            <a:ext cx="5304155" cy="2455545"/>
          </a:xfrm>
          <a:prstGeom prst="rect">
            <a:avLst/>
          </a:prstGeom>
        </p:spPr>
        <p:txBody>
          <a:bodyPr vert="horz" wrap="square" lIns="0" tIns="88265" rIns="0" bIns="0" rtlCol="0">
            <a:spAutoFit/>
          </a:bodyPr>
          <a:lstStyle/>
          <a:p>
            <a:pPr marL="12700" marR="5080" algn="ctr">
              <a:lnSpc>
                <a:spcPts val="3710"/>
              </a:lnSpc>
              <a:spcBef>
                <a:spcPts val="695"/>
              </a:spcBef>
            </a:pPr>
            <a:r>
              <a:rPr sz="3550" dirty="0"/>
              <a:t>Are you more </a:t>
            </a:r>
            <a:r>
              <a:rPr sz="3550" spc="5" dirty="0"/>
              <a:t>likely </a:t>
            </a:r>
            <a:r>
              <a:rPr sz="3550" dirty="0"/>
              <a:t>to </a:t>
            </a:r>
            <a:r>
              <a:rPr sz="3550" spc="5" dirty="0"/>
              <a:t> </a:t>
            </a:r>
            <a:r>
              <a:rPr sz="3550" dirty="0"/>
              <a:t>accept </a:t>
            </a:r>
            <a:r>
              <a:rPr sz="3550" spc="5" dirty="0"/>
              <a:t>a </a:t>
            </a:r>
            <a:r>
              <a:rPr sz="3550" dirty="0"/>
              <a:t>friend request </a:t>
            </a:r>
            <a:r>
              <a:rPr sz="3550" spc="5" dirty="0"/>
              <a:t> </a:t>
            </a:r>
            <a:r>
              <a:rPr sz="3550" dirty="0"/>
              <a:t>from someone you </a:t>
            </a:r>
            <a:r>
              <a:rPr sz="3550" spc="5" dirty="0"/>
              <a:t>don’t </a:t>
            </a:r>
            <a:r>
              <a:rPr sz="3550" spc="-975" dirty="0"/>
              <a:t> </a:t>
            </a:r>
            <a:r>
              <a:rPr sz="3550" dirty="0"/>
              <a:t>know </a:t>
            </a:r>
            <a:r>
              <a:rPr sz="3550" spc="5" dirty="0"/>
              <a:t>on a game or on </a:t>
            </a:r>
            <a:r>
              <a:rPr sz="3550" spc="10" dirty="0"/>
              <a:t> </a:t>
            </a:r>
            <a:r>
              <a:rPr sz="3550" dirty="0"/>
              <a:t>social</a:t>
            </a:r>
            <a:r>
              <a:rPr sz="3550" spc="-5" dirty="0"/>
              <a:t> </a:t>
            </a:r>
            <a:r>
              <a:rPr sz="3550" dirty="0"/>
              <a:t>media?</a:t>
            </a:r>
            <a:endParaRPr sz="3550"/>
          </a:p>
        </p:txBody>
      </p:sp>
      <p:pic>
        <p:nvPicPr>
          <p:cNvPr id="8" name="Picture 7">
            <a:extLst>
              <a:ext uri="{FF2B5EF4-FFF2-40B4-BE49-F238E27FC236}">
                <a16:creationId xmlns:a16="http://schemas.microsoft.com/office/drawing/2014/main" id="{CA0AACEF-0B51-F445-A3A9-61DC7E6A38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63007" y="232090"/>
            <a:ext cx="3901536" cy="54829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3BB1CE1B-E0E6-EA47-A9C3-939E68A08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99" y="2141608"/>
            <a:ext cx="3745027" cy="3331739"/>
          </a:xfrm>
          <a:prstGeom prst="rect">
            <a:avLst/>
          </a:prstGeom>
        </p:spPr>
      </p:pic>
      <p:pic>
        <p:nvPicPr>
          <p:cNvPr id="12" name="Picture 11" descr="Shape, arrow&#10;&#10;Description automatically generated">
            <a:extLst>
              <a:ext uri="{FF2B5EF4-FFF2-40B4-BE49-F238E27FC236}">
                <a16:creationId xmlns:a16="http://schemas.microsoft.com/office/drawing/2014/main" id="{147DDAE8-2519-D342-98BA-5C3C91F6B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59" y="3966041"/>
            <a:ext cx="3745027" cy="3331739"/>
          </a:xfrm>
          <a:prstGeom prst="rect">
            <a:avLst/>
          </a:prstGeom>
        </p:spPr>
      </p:pic>
      <p:pic>
        <p:nvPicPr>
          <p:cNvPr id="16" name="Picture 15" descr="Shape, arrow&#10;&#10;Description automatically generated">
            <a:extLst>
              <a:ext uri="{FF2B5EF4-FFF2-40B4-BE49-F238E27FC236}">
                <a16:creationId xmlns:a16="http://schemas.microsoft.com/office/drawing/2014/main" id="{6F335070-7E50-2D4F-B0AA-5488E7ED1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3679" y="1610139"/>
            <a:ext cx="3745027" cy="3331739"/>
          </a:xfrm>
          <a:prstGeom prst="rect">
            <a:avLst/>
          </a:prstGeom>
        </p:spPr>
      </p:pic>
      <p:sp>
        <p:nvSpPr>
          <p:cNvPr id="2" name="object 2"/>
          <p:cNvSpPr txBox="1"/>
          <p:nvPr/>
        </p:nvSpPr>
        <p:spPr>
          <a:xfrm>
            <a:off x="3918836" y="5213179"/>
            <a:ext cx="1802764" cy="915035"/>
          </a:xfrm>
          <a:prstGeom prst="rect">
            <a:avLst/>
          </a:prstGeom>
        </p:spPr>
        <p:txBody>
          <a:bodyPr vert="horz" wrap="square" lIns="0" tIns="65404" rIns="0" bIns="0" rtlCol="0">
            <a:spAutoFit/>
          </a:bodyPr>
          <a:lstStyle/>
          <a:p>
            <a:pPr marL="12700" marR="5080">
              <a:lnSpc>
                <a:spcPts val="3320"/>
              </a:lnSpc>
              <a:spcBef>
                <a:spcPts val="515"/>
              </a:spcBef>
            </a:pPr>
            <a:r>
              <a:rPr sz="3050" b="1" spc="10" dirty="0">
                <a:solidFill>
                  <a:srgbClr val="3F3F3E"/>
                </a:solidFill>
                <a:latin typeface="Arial"/>
                <a:cs typeface="Arial"/>
              </a:rPr>
              <a:t>Where</a:t>
            </a:r>
            <a:r>
              <a:rPr sz="3050" b="1" spc="-80" dirty="0">
                <a:solidFill>
                  <a:srgbClr val="3F3F3E"/>
                </a:solidFill>
                <a:latin typeface="Arial"/>
                <a:cs typeface="Arial"/>
              </a:rPr>
              <a:t> </a:t>
            </a:r>
            <a:r>
              <a:rPr sz="3050" b="1" spc="10" dirty="0">
                <a:solidFill>
                  <a:srgbClr val="3F3F3E"/>
                </a:solidFill>
                <a:latin typeface="Arial"/>
                <a:cs typeface="Arial"/>
              </a:rPr>
              <a:t>do </a:t>
            </a:r>
            <a:r>
              <a:rPr sz="3050" b="1" spc="-830" dirty="0">
                <a:solidFill>
                  <a:srgbClr val="3F3F3E"/>
                </a:solidFill>
                <a:latin typeface="Arial"/>
                <a:cs typeface="Arial"/>
              </a:rPr>
              <a:t> </a:t>
            </a:r>
            <a:r>
              <a:rPr sz="3050" b="1" spc="5" dirty="0">
                <a:solidFill>
                  <a:srgbClr val="3F3F3E"/>
                </a:solidFill>
                <a:latin typeface="Arial"/>
                <a:cs typeface="Arial"/>
              </a:rPr>
              <a:t>you</a:t>
            </a:r>
            <a:r>
              <a:rPr sz="3050" b="1" spc="-35" dirty="0">
                <a:solidFill>
                  <a:srgbClr val="3F3F3E"/>
                </a:solidFill>
                <a:latin typeface="Arial"/>
                <a:cs typeface="Arial"/>
              </a:rPr>
              <a:t> </a:t>
            </a:r>
            <a:r>
              <a:rPr sz="3050" b="1" spc="5" dirty="0">
                <a:solidFill>
                  <a:srgbClr val="3F3F3E"/>
                </a:solidFill>
                <a:latin typeface="Arial"/>
                <a:cs typeface="Arial"/>
              </a:rPr>
              <a:t>live?</a:t>
            </a:r>
            <a:endParaRPr sz="305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AC8321CF-11F1-AF46-A806-AAE19C6812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1609" y="2394332"/>
            <a:ext cx="2569425" cy="2069336"/>
          </a:xfrm>
          <a:prstGeom prst="rect">
            <a:avLst/>
          </a:prstGeom>
        </p:spPr>
      </p:pic>
      <p:pic>
        <p:nvPicPr>
          <p:cNvPr id="8" name="Picture 7" descr="Shape&#10;&#10;Description automatically generated">
            <a:extLst>
              <a:ext uri="{FF2B5EF4-FFF2-40B4-BE49-F238E27FC236}">
                <a16:creationId xmlns:a16="http://schemas.microsoft.com/office/drawing/2014/main" id="{A0C8BE1C-17C5-1340-851C-EC5979B15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221" y="-535425"/>
            <a:ext cx="4768709" cy="4242451"/>
          </a:xfrm>
          <a:prstGeom prst="rect">
            <a:avLst/>
          </a:prstGeom>
        </p:spPr>
      </p:pic>
      <p:pic>
        <p:nvPicPr>
          <p:cNvPr id="14" name="Picture 13" descr="Shape, arrow&#10;&#10;Description automatically generated">
            <a:extLst>
              <a:ext uri="{FF2B5EF4-FFF2-40B4-BE49-F238E27FC236}">
                <a16:creationId xmlns:a16="http://schemas.microsoft.com/office/drawing/2014/main" id="{359B434C-A30E-8944-BC1A-92875AB969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1400" y="3352800"/>
            <a:ext cx="3745027" cy="3331739"/>
          </a:xfrm>
          <a:prstGeom prst="rect">
            <a:avLst/>
          </a:prstGeom>
        </p:spPr>
      </p:pic>
      <p:pic>
        <p:nvPicPr>
          <p:cNvPr id="18" name="Picture 17" descr="A picture containing text, monitor, television, screen&#10;&#10;Description automatically generated">
            <a:extLst>
              <a:ext uri="{FF2B5EF4-FFF2-40B4-BE49-F238E27FC236}">
                <a16:creationId xmlns:a16="http://schemas.microsoft.com/office/drawing/2014/main" id="{44C514CD-85E9-1743-AD01-F02F70E33E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9569" y="-312978"/>
            <a:ext cx="4768709" cy="3331738"/>
          </a:xfrm>
          <a:prstGeom prst="rect">
            <a:avLst/>
          </a:prstGeom>
        </p:spPr>
      </p:pic>
      <p:sp>
        <p:nvSpPr>
          <p:cNvPr id="19" name="object 4">
            <a:extLst>
              <a:ext uri="{FF2B5EF4-FFF2-40B4-BE49-F238E27FC236}">
                <a16:creationId xmlns:a16="http://schemas.microsoft.com/office/drawing/2014/main" id="{EFDE8F45-357A-7A41-A14A-9431DBB24E8F}"/>
              </a:ext>
            </a:extLst>
          </p:cNvPr>
          <p:cNvSpPr txBox="1"/>
          <p:nvPr/>
        </p:nvSpPr>
        <p:spPr>
          <a:xfrm>
            <a:off x="2043481" y="593565"/>
            <a:ext cx="2213759" cy="1599797"/>
          </a:xfrm>
          <a:prstGeom prst="rect">
            <a:avLst/>
          </a:prstGeom>
        </p:spPr>
        <p:txBody>
          <a:bodyPr vert="horz" wrap="square" lIns="0" tIns="60325" rIns="0" bIns="0" rtlCol="0">
            <a:spAutoFit/>
          </a:bodyPr>
          <a:lstStyle/>
          <a:p>
            <a:pPr marL="12700" marR="5080">
              <a:lnSpc>
                <a:spcPts val="2950"/>
              </a:lnSpc>
              <a:spcBef>
                <a:spcPts val="475"/>
              </a:spcBef>
            </a:pPr>
            <a:r>
              <a:rPr lang="en-GB" sz="2700" b="1" dirty="0">
                <a:solidFill>
                  <a:schemeClr val="bg1"/>
                </a:solidFill>
                <a:latin typeface="Arial"/>
                <a:cs typeface="Arial"/>
              </a:rPr>
              <a:t>Don’t trust anything you see on the news</a:t>
            </a:r>
            <a:endParaRPr sz="2700" dirty="0">
              <a:solidFill>
                <a:schemeClr val="bg1"/>
              </a:solidFill>
              <a:latin typeface="Arial"/>
              <a:cs typeface="Arial"/>
            </a:endParaRPr>
          </a:p>
        </p:txBody>
      </p:sp>
      <p:sp>
        <p:nvSpPr>
          <p:cNvPr id="4" name="object 4"/>
          <p:cNvSpPr txBox="1"/>
          <p:nvPr/>
        </p:nvSpPr>
        <p:spPr>
          <a:xfrm>
            <a:off x="1616621" y="3298404"/>
            <a:ext cx="1774189" cy="817244"/>
          </a:xfrm>
          <a:prstGeom prst="rect">
            <a:avLst/>
          </a:prstGeom>
        </p:spPr>
        <p:txBody>
          <a:bodyPr vert="horz" wrap="square" lIns="0" tIns="60325" rIns="0" bIns="0" rtlCol="0">
            <a:spAutoFit/>
          </a:bodyPr>
          <a:lstStyle/>
          <a:p>
            <a:pPr marL="12700" marR="5080">
              <a:lnSpc>
                <a:spcPts val="2950"/>
              </a:lnSpc>
              <a:spcBef>
                <a:spcPts val="475"/>
              </a:spcBef>
            </a:pPr>
            <a:r>
              <a:rPr sz="2700" b="1" dirty="0">
                <a:solidFill>
                  <a:srgbClr val="3F3F3E"/>
                </a:solidFill>
                <a:latin typeface="Arial"/>
                <a:cs typeface="Arial"/>
              </a:rPr>
              <a:t>We</a:t>
            </a:r>
            <a:r>
              <a:rPr sz="2700" b="1" spc="-70" dirty="0">
                <a:solidFill>
                  <a:srgbClr val="3F3F3E"/>
                </a:solidFill>
                <a:latin typeface="Arial"/>
                <a:cs typeface="Arial"/>
              </a:rPr>
              <a:t> </a:t>
            </a:r>
            <a:r>
              <a:rPr sz="2700" b="1" spc="10" dirty="0">
                <a:solidFill>
                  <a:srgbClr val="3F3F3E"/>
                </a:solidFill>
                <a:latin typeface="Arial"/>
                <a:cs typeface="Arial"/>
              </a:rPr>
              <a:t>should </a:t>
            </a:r>
            <a:r>
              <a:rPr sz="2700" b="1" spc="-735" dirty="0">
                <a:solidFill>
                  <a:srgbClr val="3F3F3E"/>
                </a:solidFill>
                <a:latin typeface="Arial"/>
                <a:cs typeface="Arial"/>
              </a:rPr>
              <a:t> </a:t>
            </a:r>
            <a:r>
              <a:rPr sz="2700" b="1" spc="15" dirty="0">
                <a:solidFill>
                  <a:srgbClr val="3F3F3E"/>
                </a:solidFill>
                <a:latin typeface="Arial"/>
                <a:cs typeface="Arial"/>
              </a:rPr>
              <a:t>meet</a:t>
            </a:r>
            <a:r>
              <a:rPr sz="2700" b="1" spc="-15" dirty="0">
                <a:solidFill>
                  <a:srgbClr val="3F3F3E"/>
                </a:solidFill>
                <a:latin typeface="Arial"/>
                <a:cs typeface="Arial"/>
              </a:rPr>
              <a:t> </a:t>
            </a:r>
            <a:r>
              <a:rPr sz="2700" b="1" spc="20" dirty="0">
                <a:solidFill>
                  <a:srgbClr val="3F3F3E"/>
                </a:solidFill>
                <a:latin typeface="Arial"/>
                <a:cs typeface="Arial"/>
              </a:rPr>
              <a:t>up</a:t>
            </a:r>
            <a:endParaRPr sz="2700" dirty="0">
              <a:latin typeface="Arial"/>
              <a:cs typeface="Arial"/>
            </a:endParaRPr>
          </a:p>
        </p:txBody>
      </p:sp>
      <p:sp>
        <p:nvSpPr>
          <p:cNvPr id="21" name="object 4">
            <a:extLst>
              <a:ext uri="{FF2B5EF4-FFF2-40B4-BE49-F238E27FC236}">
                <a16:creationId xmlns:a16="http://schemas.microsoft.com/office/drawing/2014/main" id="{59BB4D5D-56ED-0746-961B-9BA23AE5F7E1}"/>
              </a:ext>
            </a:extLst>
          </p:cNvPr>
          <p:cNvSpPr txBox="1"/>
          <p:nvPr/>
        </p:nvSpPr>
        <p:spPr>
          <a:xfrm>
            <a:off x="7833679" y="4812742"/>
            <a:ext cx="3078892" cy="830356"/>
          </a:xfrm>
          <a:prstGeom prst="rect">
            <a:avLst/>
          </a:prstGeom>
        </p:spPr>
        <p:txBody>
          <a:bodyPr vert="horz" wrap="square" lIns="0" tIns="60325" rIns="0" bIns="0" rtlCol="0">
            <a:spAutoFit/>
          </a:bodyPr>
          <a:lstStyle/>
          <a:p>
            <a:pPr marL="12700" marR="5080">
              <a:lnSpc>
                <a:spcPts val="2950"/>
              </a:lnSpc>
              <a:spcBef>
                <a:spcPts val="475"/>
              </a:spcBef>
            </a:pPr>
            <a:r>
              <a:rPr lang="en-GB" sz="2700" b="1" dirty="0">
                <a:solidFill>
                  <a:schemeClr val="bg1"/>
                </a:solidFill>
                <a:latin typeface="Arial"/>
                <a:cs typeface="Arial"/>
              </a:rPr>
              <a:t>Want to chat somewhere else?</a:t>
            </a:r>
            <a:endParaRPr sz="2700" dirty="0">
              <a:solidFill>
                <a:schemeClr val="bg1"/>
              </a:solidFill>
              <a:latin typeface="Arial"/>
              <a:cs typeface="Arial"/>
            </a:endParaRPr>
          </a:p>
        </p:txBody>
      </p:sp>
      <p:sp>
        <p:nvSpPr>
          <p:cNvPr id="24" name="object 4">
            <a:extLst>
              <a:ext uri="{FF2B5EF4-FFF2-40B4-BE49-F238E27FC236}">
                <a16:creationId xmlns:a16="http://schemas.microsoft.com/office/drawing/2014/main" id="{86649C21-6682-7A4F-B67A-8215D741F402}"/>
              </a:ext>
            </a:extLst>
          </p:cNvPr>
          <p:cNvSpPr txBox="1"/>
          <p:nvPr/>
        </p:nvSpPr>
        <p:spPr>
          <a:xfrm>
            <a:off x="9046083" y="2680264"/>
            <a:ext cx="1931323" cy="830356"/>
          </a:xfrm>
          <a:prstGeom prst="rect">
            <a:avLst/>
          </a:prstGeom>
        </p:spPr>
        <p:txBody>
          <a:bodyPr vert="horz" wrap="square" lIns="0" tIns="60325" rIns="0" bIns="0" rtlCol="0">
            <a:spAutoFit/>
          </a:bodyPr>
          <a:lstStyle/>
          <a:p>
            <a:pPr marL="12700" marR="5080">
              <a:lnSpc>
                <a:spcPts val="2950"/>
              </a:lnSpc>
              <a:spcBef>
                <a:spcPts val="475"/>
              </a:spcBef>
            </a:pPr>
            <a:r>
              <a:rPr lang="en-GB" sz="2900" b="1" dirty="0">
                <a:solidFill>
                  <a:srgbClr val="3F3F3E"/>
                </a:solidFill>
                <a:latin typeface="Arial"/>
                <a:cs typeface="Arial"/>
              </a:rPr>
              <a:t>Have you seen this?</a:t>
            </a:r>
            <a:endParaRPr sz="2900" dirty="0">
              <a:latin typeface="Arial"/>
              <a:cs typeface="Arial"/>
            </a:endParaRPr>
          </a:p>
        </p:txBody>
      </p:sp>
      <p:sp>
        <p:nvSpPr>
          <p:cNvPr id="25" name="object 4">
            <a:extLst>
              <a:ext uri="{FF2B5EF4-FFF2-40B4-BE49-F238E27FC236}">
                <a16:creationId xmlns:a16="http://schemas.microsoft.com/office/drawing/2014/main" id="{D009877C-01DC-E54C-8A2E-5964FDFA8254}"/>
              </a:ext>
            </a:extLst>
          </p:cNvPr>
          <p:cNvSpPr txBox="1"/>
          <p:nvPr/>
        </p:nvSpPr>
        <p:spPr>
          <a:xfrm>
            <a:off x="7187516" y="802006"/>
            <a:ext cx="3606113" cy="830356"/>
          </a:xfrm>
          <a:prstGeom prst="rect">
            <a:avLst/>
          </a:prstGeom>
        </p:spPr>
        <p:txBody>
          <a:bodyPr vert="horz" wrap="square" lIns="0" tIns="60325" rIns="0" bIns="0" rtlCol="0">
            <a:spAutoFit/>
          </a:bodyPr>
          <a:lstStyle/>
          <a:p>
            <a:pPr marL="12700" marR="5080">
              <a:lnSpc>
                <a:spcPts val="2950"/>
              </a:lnSpc>
              <a:spcBef>
                <a:spcPts val="475"/>
              </a:spcBef>
            </a:pPr>
            <a:r>
              <a:rPr lang="en-GB" sz="2700" b="1" dirty="0">
                <a:solidFill>
                  <a:schemeClr val="bg1"/>
                </a:solidFill>
                <a:latin typeface="Arial"/>
                <a:cs typeface="Arial"/>
              </a:rPr>
              <a:t>I know a great hack for this game</a:t>
            </a:r>
            <a:endParaRPr sz="2700" dirty="0">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50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500"/>
                            </p:stCondLst>
                            <p:childTnLst>
                              <p:par>
                                <p:cTn id="31" presetID="1"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2500"/>
                            </p:stCondLst>
                            <p:childTnLst>
                              <p:par>
                                <p:cTn id="34" presetID="1" presetClass="entr" presetSubtype="0" fill="hold" grpId="0" nodeType="afterEffect">
                                  <p:stCondLst>
                                    <p:cond delay="500"/>
                                  </p:stCondLst>
                                  <p:childTnLst>
                                    <p:set>
                                      <p:cBhvr>
                                        <p:cTn id="35" dur="1" fill="hold">
                                          <p:stCondLst>
                                            <p:cond delay="0"/>
                                          </p:stCondLst>
                                        </p:cTn>
                                        <p:tgtEl>
                                          <p:spTgt spid="4"/>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4" grpId="0"/>
      <p:bldP spid="21"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2676599" y="3151019"/>
            <a:ext cx="7989570" cy="0"/>
          </a:xfrm>
          <a:custGeom>
            <a:avLst/>
            <a:gdLst/>
            <a:ahLst/>
            <a:cxnLst/>
            <a:rect l="l" t="t" r="r" b="b"/>
            <a:pathLst>
              <a:path w="7989570">
                <a:moveTo>
                  <a:pt x="0" y="0"/>
                </a:moveTo>
                <a:lnTo>
                  <a:pt x="7989303" y="0"/>
                </a:lnTo>
              </a:path>
            </a:pathLst>
          </a:custGeom>
          <a:ln w="25400">
            <a:solidFill>
              <a:srgbClr val="009DE0"/>
            </a:solidFill>
          </a:ln>
        </p:spPr>
        <p:txBody>
          <a:bodyPr wrap="square" lIns="0" tIns="0" rIns="0" bIns="0" rtlCol="0"/>
          <a:lstStyle/>
          <a:p>
            <a:endParaRPr/>
          </a:p>
        </p:txBody>
      </p:sp>
      <p:sp>
        <p:nvSpPr>
          <p:cNvPr id="3" name="object 3"/>
          <p:cNvSpPr/>
          <p:nvPr/>
        </p:nvSpPr>
        <p:spPr>
          <a:xfrm>
            <a:off x="2676599" y="4573619"/>
            <a:ext cx="7989570" cy="0"/>
          </a:xfrm>
          <a:custGeom>
            <a:avLst/>
            <a:gdLst/>
            <a:ahLst/>
            <a:cxnLst/>
            <a:rect l="l" t="t" r="r" b="b"/>
            <a:pathLst>
              <a:path w="7989570">
                <a:moveTo>
                  <a:pt x="0" y="0"/>
                </a:moveTo>
                <a:lnTo>
                  <a:pt x="7989303" y="0"/>
                </a:lnTo>
              </a:path>
            </a:pathLst>
          </a:custGeom>
          <a:ln w="25400">
            <a:solidFill>
              <a:srgbClr val="009DE0"/>
            </a:solidFill>
          </a:ln>
        </p:spPr>
        <p:txBody>
          <a:bodyPr wrap="square" lIns="0" tIns="0" rIns="0" bIns="0" rtlCol="0"/>
          <a:lstStyle/>
          <a:p>
            <a:endParaRPr/>
          </a:p>
        </p:txBody>
      </p:sp>
      <p:sp>
        <p:nvSpPr>
          <p:cNvPr id="4" name="object 4"/>
          <p:cNvSpPr txBox="1"/>
          <p:nvPr/>
        </p:nvSpPr>
        <p:spPr>
          <a:xfrm>
            <a:off x="2663899" y="1911816"/>
            <a:ext cx="7868920" cy="3896995"/>
          </a:xfrm>
          <a:prstGeom prst="rect">
            <a:avLst/>
          </a:prstGeom>
        </p:spPr>
        <p:txBody>
          <a:bodyPr vert="horz" wrap="square" lIns="0" tIns="53340" rIns="0" bIns="0" rtlCol="0">
            <a:spAutoFit/>
          </a:bodyPr>
          <a:lstStyle/>
          <a:p>
            <a:pPr marL="12700" marR="582295">
              <a:lnSpc>
                <a:spcPts val="2600"/>
              </a:lnSpc>
              <a:spcBef>
                <a:spcPts val="420"/>
              </a:spcBef>
            </a:pPr>
            <a:r>
              <a:rPr sz="2400" dirty="0">
                <a:solidFill>
                  <a:srgbClr val="3F3F3E"/>
                </a:solidFill>
                <a:latin typeface="Arial"/>
                <a:cs typeface="Arial"/>
              </a:rPr>
              <a:t>Be </a:t>
            </a:r>
            <a:r>
              <a:rPr sz="2400" spc="-5" dirty="0">
                <a:solidFill>
                  <a:srgbClr val="3F3F3E"/>
                </a:solidFill>
                <a:latin typeface="Arial"/>
                <a:cs typeface="Arial"/>
              </a:rPr>
              <a:t>wary of how </a:t>
            </a:r>
            <a:r>
              <a:rPr sz="2400" dirty="0">
                <a:solidFill>
                  <a:srgbClr val="3F3F3E"/>
                </a:solidFill>
                <a:latin typeface="Arial"/>
                <a:cs typeface="Arial"/>
              </a:rPr>
              <a:t>much </a:t>
            </a:r>
            <a:r>
              <a:rPr sz="2400" spc="-5" dirty="0">
                <a:solidFill>
                  <a:srgbClr val="3F3F3E"/>
                </a:solidFill>
                <a:latin typeface="Arial"/>
                <a:cs typeface="Arial"/>
              </a:rPr>
              <a:t>personal information </a:t>
            </a:r>
            <a:r>
              <a:rPr sz="2400" dirty="0">
                <a:solidFill>
                  <a:srgbClr val="3F3F3E"/>
                </a:solidFill>
                <a:latin typeface="Arial"/>
                <a:cs typeface="Arial"/>
              </a:rPr>
              <a:t>you share, </a:t>
            </a:r>
            <a:r>
              <a:rPr sz="2400" spc="-655" dirty="0">
                <a:solidFill>
                  <a:srgbClr val="3F3F3E"/>
                </a:solidFill>
                <a:latin typeface="Arial"/>
                <a:cs typeface="Arial"/>
              </a:rPr>
              <a:t> </a:t>
            </a:r>
            <a:r>
              <a:rPr sz="2400" spc="-5" dirty="0">
                <a:solidFill>
                  <a:srgbClr val="3F3F3E"/>
                </a:solidFill>
                <a:latin typeface="Arial"/>
                <a:cs typeface="Arial"/>
              </a:rPr>
              <a:t>particularly any details </a:t>
            </a:r>
            <a:r>
              <a:rPr sz="2400" dirty="0">
                <a:solidFill>
                  <a:srgbClr val="3F3F3E"/>
                </a:solidFill>
                <a:latin typeface="Arial"/>
                <a:cs typeface="Arial"/>
              </a:rPr>
              <a:t>that </a:t>
            </a:r>
            <a:r>
              <a:rPr sz="2400" spc="-5" dirty="0">
                <a:solidFill>
                  <a:srgbClr val="3F3F3E"/>
                </a:solidFill>
                <a:latin typeface="Arial"/>
                <a:cs typeface="Arial"/>
              </a:rPr>
              <a:t>allow </a:t>
            </a:r>
            <a:r>
              <a:rPr sz="2400" dirty="0">
                <a:solidFill>
                  <a:srgbClr val="3F3F3E"/>
                </a:solidFill>
                <a:latin typeface="Arial"/>
                <a:cs typeface="Arial"/>
              </a:rPr>
              <a:t>them to contact you </a:t>
            </a:r>
            <a:r>
              <a:rPr sz="2400" spc="5" dirty="0">
                <a:solidFill>
                  <a:srgbClr val="3F3F3E"/>
                </a:solidFill>
                <a:latin typeface="Arial"/>
                <a:cs typeface="Arial"/>
              </a:rPr>
              <a:t> </a:t>
            </a:r>
            <a:r>
              <a:rPr sz="2400" spc="-5" dirty="0">
                <a:solidFill>
                  <a:srgbClr val="3F3F3E"/>
                </a:solidFill>
                <a:latin typeface="Arial"/>
                <a:cs typeface="Arial"/>
              </a:rPr>
              <a:t>away</a:t>
            </a:r>
            <a:r>
              <a:rPr sz="2400" spc="-10" dirty="0">
                <a:solidFill>
                  <a:srgbClr val="3F3F3E"/>
                </a:solidFill>
                <a:latin typeface="Arial"/>
                <a:cs typeface="Arial"/>
              </a:rPr>
              <a:t> </a:t>
            </a:r>
            <a:r>
              <a:rPr sz="2400" dirty="0">
                <a:solidFill>
                  <a:srgbClr val="3F3F3E"/>
                </a:solidFill>
                <a:latin typeface="Arial"/>
                <a:cs typeface="Arial"/>
              </a:rPr>
              <a:t>from</a:t>
            </a:r>
            <a:r>
              <a:rPr sz="2400" spc="-5" dirty="0">
                <a:solidFill>
                  <a:srgbClr val="3F3F3E"/>
                </a:solidFill>
                <a:latin typeface="Arial"/>
                <a:cs typeface="Arial"/>
              </a:rPr>
              <a:t> </a:t>
            </a:r>
            <a:r>
              <a:rPr sz="2400" dirty="0">
                <a:solidFill>
                  <a:srgbClr val="3F3F3E"/>
                </a:solidFill>
                <a:latin typeface="Arial"/>
                <a:cs typeface="Arial"/>
              </a:rPr>
              <a:t>the </a:t>
            </a:r>
            <a:r>
              <a:rPr sz="2400" spc="-5" dirty="0">
                <a:solidFill>
                  <a:srgbClr val="3F3F3E"/>
                </a:solidFill>
                <a:latin typeface="Arial"/>
                <a:cs typeface="Arial"/>
              </a:rPr>
              <a:t>game</a:t>
            </a:r>
            <a:r>
              <a:rPr sz="2400" spc="-10" dirty="0">
                <a:solidFill>
                  <a:srgbClr val="3F3F3E"/>
                </a:solidFill>
                <a:latin typeface="Arial"/>
                <a:cs typeface="Arial"/>
              </a:rPr>
              <a:t> </a:t>
            </a:r>
            <a:r>
              <a:rPr sz="2400" spc="-5" dirty="0">
                <a:solidFill>
                  <a:srgbClr val="3F3F3E"/>
                </a:solidFill>
                <a:latin typeface="Arial"/>
                <a:cs typeface="Arial"/>
              </a:rPr>
              <a:t>or locate</a:t>
            </a:r>
            <a:r>
              <a:rPr sz="2400" spc="-10" dirty="0">
                <a:solidFill>
                  <a:srgbClr val="3F3F3E"/>
                </a:solidFill>
                <a:latin typeface="Arial"/>
                <a:cs typeface="Arial"/>
              </a:rPr>
              <a:t> </a:t>
            </a:r>
            <a:r>
              <a:rPr sz="2400" dirty="0">
                <a:solidFill>
                  <a:srgbClr val="3F3F3E"/>
                </a:solidFill>
                <a:latin typeface="Arial"/>
                <a:cs typeface="Arial"/>
              </a:rPr>
              <a:t>you</a:t>
            </a:r>
            <a:r>
              <a:rPr sz="2400" spc="-5" dirty="0">
                <a:solidFill>
                  <a:srgbClr val="3F3F3E"/>
                </a:solidFill>
                <a:latin typeface="Arial"/>
                <a:cs typeface="Arial"/>
              </a:rPr>
              <a:t> offline.</a:t>
            </a:r>
            <a:endParaRPr sz="2400" dirty="0">
              <a:latin typeface="Arial"/>
              <a:cs typeface="Arial"/>
            </a:endParaRPr>
          </a:p>
          <a:p>
            <a:pPr>
              <a:lnSpc>
                <a:spcPct val="100000"/>
              </a:lnSpc>
              <a:spcBef>
                <a:spcPts val="5"/>
              </a:spcBef>
            </a:pPr>
            <a:endParaRPr sz="2950" dirty="0">
              <a:latin typeface="Arial"/>
              <a:cs typeface="Arial"/>
            </a:endParaRPr>
          </a:p>
          <a:p>
            <a:pPr marL="12700" marR="5080">
              <a:lnSpc>
                <a:spcPts val="2600"/>
              </a:lnSpc>
              <a:spcBef>
                <a:spcPts val="5"/>
              </a:spcBef>
            </a:pPr>
            <a:r>
              <a:rPr sz="2400" spc="-5" dirty="0">
                <a:solidFill>
                  <a:srgbClr val="3F3F3E"/>
                </a:solidFill>
                <a:latin typeface="Arial"/>
                <a:cs typeface="Arial"/>
              </a:rPr>
              <a:t>Remember </a:t>
            </a:r>
            <a:r>
              <a:rPr sz="2400" dirty="0">
                <a:solidFill>
                  <a:srgbClr val="3F3F3E"/>
                </a:solidFill>
                <a:latin typeface="Arial"/>
                <a:cs typeface="Arial"/>
              </a:rPr>
              <a:t>that, regardless </a:t>
            </a:r>
            <a:r>
              <a:rPr sz="2400" spc="-5" dirty="0">
                <a:solidFill>
                  <a:srgbClr val="3F3F3E"/>
                </a:solidFill>
                <a:latin typeface="Arial"/>
                <a:cs typeface="Arial"/>
              </a:rPr>
              <a:t>of how well </a:t>
            </a:r>
            <a:r>
              <a:rPr sz="2400" dirty="0">
                <a:solidFill>
                  <a:srgbClr val="3F3F3E"/>
                </a:solidFill>
                <a:latin typeface="Arial"/>
                <a:cs typeface="Arial"/>
              </a:rPr>
              <a:t>you might feel you </a:t>
            </a:r>
            <a:r>
              <a:rPr sz="2400" spc="-660" dirty="0">
                <a:solidFill>
                  <a:srgbClr val="3F3F3E"/>
                </a:solidFill>
                <a:latin typeface="Arial"/>
                <a:cs typeface="Arial"/>
              </a:rPr>
              <a:t> </a:t>
            </a:r>
            <a:r>
              <a:rPr sz="2400" dirty="0">
                <a:solidFill>
                  <a:srgbClr val="3F3F3E"/>
                </a:solidFill>
                <a:latin typeface="Arial"/>
                <a:cs typeface="Arial"/>
              </a:rPr>
              <a:t>know someone, </a:t>
            </a:r>
            <a:r>
              <a:rPr sz="2400" spc="-5" dirty="0">
                <a:solidFill>
                  <a:srgbClr val="3F3F3E"/>
                </a:solidFill>
                <a:latin typeface="Arial"/>
                <a:cs typeface="Arial"/>
              </a:rPr>
              <a:t>not everyone online is who </a:t>
            </a:r>
            <a:r>
              <a:rPr sz="2400" dirty="0">
                <a:solidFill>
                  <a:srgbClr val="3F3F3E"/>
                </a:solidFill>
                <a:latin typeface="Arial"/>
                <a:cs typeface="Arial"/>
              </a:rPr>
              <a:t>they say they </a:t>
            </a:r>
            <a:r>
              <a:rPr sz="2400" spc="5" dirty="0">
                <a:solidFill>
                  <a:srgbClr val="3F3F3E"/>
                </a:solidFill>
                <a:latin typeface="Arial"/>
                <a:cs typeface="Arial"/>
              </a:rPr>
              <a:t> </a:t>
            </a:r>
            <a:r>
              <a:rPr sz="2400" spc="-5" dirty="0">
                <a:solidFill>
                  <a:srgbClr val="3F3F3E"/>
                </a:solidFill>
                <a:latin typeface="Arial"/>
                <a:cs typeface="Arial"/>
              </a:rPr>
              <a:t>are.</a:t>
            </a:r>
            <a:r>
              <a:rPr sz="2400" spc="-10" dirty="0">
                <a:solidFill>
                  <a:srgbClr val="3F3F3E"/>
                </a:solidFill>
                <a:latin typeface="Arial"/>
                <a:cs typeface="Arial"/>
              </a:rPr>
              <a:t> </a:t>
            </a:r>
            <a:r>
              <a:rPr sz="2400" dirty="0">
                <a:solidFill>
                  <a:srgbClr val="3F3F3E"/>
                </a:solidFill>
                <a:latin typeface="Arial"/>
                <a:cs typeface="Arial"/>
              </a:rPr>
              <a:t>It</a:t>
            </a:r>
            <a:r>
              <a:rPr sz="2400" spc="-5" dirty="0">
                <a:solidFill>
                  <a:srgbClr val="3F3F3E"/>
                </a:solidFill>
                <a:latin typeface="Arial"/>
                <a:cs typeface="Arial"/>
              </a:rPr>
              <a:t> is</a:t>
            </a:r>
            <a:r>
              <a:rPr sz="2400" spc="-10" dirty="0">
                <a:solidFill>
                  <a:srgbClr val="3F3F3E"/>
                </a:solidFill>
                <a:latin typeface="Arial"/>
                <a:cs typeface="Arial"/>
              </a:rPr>
              <a:t> </a:t>
            </a:r>
            <a:r>
              <a:rPr sz="2400" dirty="0">
                <a:solidFill>
                  <a:srgbClr val="3F3F3E"/>
                </a:solidFill>
                <a:latin typeface="Arial"/>
                <a:cs typeface="Arial"/>
              </a:rPr>
              <a:t>very</a:t>
            </a:r>
            <a:r>
              <a:rPr sz="2400" spc="-5" dirty="0">
                <a:solidFill>
                  <a:srgbClr val="3F3F3E"/>
                </a:solidFill>
                <a:latin typeface="Arial"/>
                <a:cs typeface="Arial"/>
              </a:rPr>
              <a:t> </a:t>
            </a:r>
            <a:r>
              <a:rPr sz="2400" dirty="0">
                <a:solidFill>
                  <a:srgbClr val="3F3F3E"/>
                </a:solidFill>
                <a:latin typeface="Arial"/>
                <a:cs typeface="Arial"/>
              </a:rPr>
              <a:t>risky</a:t>
            </a:r>
            <a:r>
              <a:rPr sz="2400" spc="-5" dirty="0">
                <a:solidFill>
                  <a:srgbClr val="3F3F3E"/>
                </a:solidFill>
                <a:latin typeface="Arial"/>
                <a:cs typeface="Arial"/>
              </a:rPr>
              <a:t> </a:t>
            </a:r>
            <a:r>
              <a:rPr sz="2400" dirty="0">
                <a:solidFill>
                  <a:srgbClr val="3F3F3E"/>
                </a:solidFill>
                <a:latin typeface="Arial"/>
                <a:cs typeface="Arial"/>
              </a:rPr>
              <a:t>to</a:t>
            </a:r>
            <a:r>
              <a:rPr sz="2400" spc="-5" dirty="0">
                <a:solidFill>
                  <a:srgbClr val="3F3F3E"/>
                </a:solidFill>
                <a:latin typeface="Arial"/>
                <a:cs typeface="Arial"/>
              </a:rPr>
              <a:t> agree</a:t>
            </a:r>
            <a:r>
              <a:rPr sz="2400" spc="-10" dirty="0">
                <a:solidFill>
                  <a:srgbClr val="3F3F3E"/>
                </a:solidFill>
                <a:latin typeface="Arial"/>
                <a:cs typeface="Arial"/>
              </a:rPr>
              <a:t> </a:t>
            </a:r>
            <a:r>
              <a:rPr sz="2400" dirty="0">
                <a:solidFill>
                  <a:srgbClr val="3F3F3E"/>
                </a:solidFill>
                <a:latin typeface="Arial"/>
                <a:cs typeface="Arial"/>
              </a:rPr>
              <a:t>to</a:t>
            </a:r>
            <a:r>
              <a:rPr sz="2400" spc="-5" dirty="0">
                <a:solidFill>
                  <a:srgbClr val="3F3F3E"/>
                </a:solidFill>
                <a:latin typeface="Arial"/>
                <a:cs typeface="Arial"/>
              </a:rPr>
              <a:t> </a:t>
            </a:r>
            <a:r>
              <a:rPr sz="2400" dirty="0">
                <a:solidFill>
                  <a:srgbClr val="3F3F3E"/>
                </a:solidFill>
                <a:latin typeface="Arial"/>
                <a:cs typeface="Arial"/>
              </a:rPr>
              <a:t>meet</a:t>
            </a:r>
            <a:r>
              <a:rPr sz="2400" spc="-5" dirty="0">
                <a:solidFill>
                  <a:srgbClr val="3F3F3E"/>
                </a:solidFill>
                <a:latin typeface="Arial"/>
                <a:cs typeface="Arial"/>
              </a:rPr>
              <a:t> up offline</a:t>
            </a:r>
            <a:r>
              <a:rPr sz="2400" spc="-10" dirty="0">
                <a:solidFill>
                  <a:srgbClr val="3F3F3E"/>
                </a:solidFill>
                <a:latin typeface="Arial"/>
                <a:cs typeface="Arial"/>
              </a:rPr>
              <a:t> </a:t>
            </a:r>
            <a:r>
              <a:rPr sz="2400" spc="-5" dirty="0">
                <a:solidFill>
                  <a:srgbClr val="3F3F3E"/>
                </a:solidFill>
                <a:latin typeface="Arial"/>
                <a:cs typeface="Arial"/>
              </a:rPr>
              <a:t>with</a:t>
            </a:r>
            <a:r>
              <a:rPr sz="2400" spc="-10" dirty="0">
                <a:solidFill>
                  <a:srgbClr val="3F3F3E"/>
                </a:solidFill>
                <a:latin typeface="Arial"/>
                <a:cs typeface="Arial"/>
              </a:rPr>
              <a:t> </a:t>
            </a:r>
            <a:r>
              <a:rPr sz="2400" dirty="0">
                <a:solidFill>
                  <a:srgbClr val="3F3F3E"/>
                </a:solidFill>
                <a:latin typeface="Arial"/>
                <a:cs typeface="Arial"/>
              </a:rPr>
              <a:t>them.</a:t>
            </a:r>
            <a:endParaRPr sz="2400" dirty="0">
              <a:latin typeface="Arial"/>
              <a:cs typeface="Arial"/>
            </a:endParaRPr>
          </a:p>
          <a:p>
            <a:pPr>
              <a:lnSpc>
                <a:spcPct val="100000"/>
              </a:lnSpc>
              <a:spcBef>
                <a:spcPts val="5"/>
              </a:spcBef>
            </a:pPr>
            <a:endParaRPr sz="2950" dirty="0">
              <a:latin typeface="Arial"/>
              <a:cs typeface="Arial"/>
            </a:endParaRPr>
          </a:p>
          <a:p>
            <a:pPr marL="12700" marR="56515" algn="just">
              <a:lnSpc>
                <a:spcPts val="2600"/>
              </a:lnSpc>
            </a:pPr>
            <a:r>
              <a:rPr sz="2400" dirty="0">
                <a:solidFill>
                  <a:srgbClr val="3F3F3E"/>
                </a:solidFill>
                <a:latin typeface="Arial"/>
                <a:cs typeface="Arial"/>
              </a:rPr>
              <a:t>If </a:t>
            </a:r>
            <a:r>
              <a:rPr sz="2400" spc="-5" dirty="0">
                <a:solidFill>
                  <a:srgbClr val="3F3F3E"/>
                </a:solidFill>
                <a:latin typeface="Arial"/>
                <a:cs typeface="Arial"/>
              </a:rPr>
              <a:t>another player </a:t>
            </a:r>
            <a:r>
              <a:rPr sz="2400" dirty="0">
                <a:solidFill>
                  <a:srgbClr val="3F3F3E"/>
                </a:solidFill>
                <a:latin typeface="Arial"/>
                <a:cs typeface="Arial"/>
              </a:rPr>
              <a:t>says </a:t>
            </a:r>
            <a:r>
              <a:rPr sz="2400" spc="-5" dirty="0">
                <a:solidFill>
                  <a:srgbClr val="3F3F3E"/>
                </a:solidFill>
                <a:latin typeface="Arial"/>
                <a:cs typeface="Arial"/>
              </a:rPr>
              <a:t>anything or asks </a:t>
            </a:r>
            <a:r>
              <a:rPr sz="2400" dirty="0">
                <a:solidFill>
                  <a:srgbClr val="3F3F3E"/>
                </a:solidFill>
                <a:latin typeface="Arial"/>
                <a:cs typeface="Arial"/>
              </a:rPr>
              <a:t>you to </a:t>
            </a:r>
            <a:r>
              <a:rPr sz="2400" spc="-5" dirty="0">
                <a:solidFill>
                  <a:srgbClr val="3F3F3E"/>
                </a:solidFill>
                <a:latin typeface="Arial"/>
                <a:cs typeface="Arial"/>
              </a:rPr>
              <a:t>do anything </a:t>
            </a:r>
            <a:r>
              <a:rPr sz="2400" spc="-655" dirty="0">
                <a:solidFill>
                  <a:srgbClr val="3F3F3E"/>
                </a:solidFill>
                <a:latin typeface="Arial"/>
                <a:cs typeface="Arial"/>
              </a:rPr>
              <a:t> </a:t>
            </a:r>
            <a:r>
              <a:rPr sz="2400" dirty="0">
                <a:solidFill>
                  <a:srgbClr val="3F3F3E"/>
                </a:solidFill>
                <a:latin typeface="Arial"/>
                <a:cs typeface="Arial"/>
              </a:rPr>
              <a:t>that makes you feel </a:t>
            </a:r>
            <a:r>
              <a:rPr sz="2400" spc="-5" dirty="0">
                <a:solidFill>
                  <a:srgbClr val="3F3F3E"/>
                </a:solidFill>
                <a:latin typeface="Arial"/>
                <a:cs typeface="Arial"/>
              </a:rPr>
              <a:t>uncomfortable or worried, </a:t>
            </a:r>
            <a:r>
              <a:rPr sz="2400" dirty="0">
                <a:solidFill>
                  <a:srgbClr val="3F3F3E"/>
                </a:solidFill>
                <a:latin typeface="Arial"/>
                <a:cs typeface="Arial"/>
              </a:rPr>
              <a:t>then that </a:t>
            </a:r>
            <a:r>
              <a:rPr sz="2400" spc="-5" dirty="0">
                <a:solidFill>
                  <a:srgbClr val="3F3F3E"/>
                </a:solidFill>
                <a:latin typeface="Arial"/>
                <a:cs typeface="Arial"/>
              </a:rPr>
              <a:t>is </a:t>
            </a:r>
            <a:r>
              <a:rPr sz="2400" spc="-655" dirty="0">
                <a:solidFill>
                  <a:srgbClr val="3F3F3E"/>
                </a:solidFill>
                <a:latin typeface="Arial"/>
                <a:cs typeface="Arial"/>
              </a:rPr>
              <a:t> </a:t>
            </a:r>
            <a:r>
              <a:rPr sz="2400" spc="-5" dirty="0">
                <a:solidFill>
                  <a:srgbClr val="3F3F3E"/>
                </a:solidFill>
                <a:latin typeface="Arial"/>
                <a:cs typeface="Arial"/>
              </a:rPr>
              <a:t>not</a:t>
            </a:r>
            <a:r>
              <a:rPr sz="2400" spc="-10" dirty="0">
                <a:solidFill>
                  <a:srgbClr val="3F3F3E"/>
                </a:solidFill>
                <a:latin typeface="Arial"/>
                <a:cs typeface="Arial"/>
              </a:rPr>
              <a:t> </a:t>
            </a:r>
            <a:r>
              <a:rPr sz="2400" spc="-40" dirty="0">
                <a:solidFill>
                  <a:srgbClr val="3F3F3E"/>
                </a:solidFill>
                <a:latin typeface="Arial"/>
                <a:cs typeface="Arial"/>
              </a:rPr>
              <a:t>okay.</a:t>
            </a:r>
            <a:endParaRPr sz="2400" dirty="0">
              <a:latin typeface="Arial"/>
              <a:cs typeface="Arial"/>
            </a:endParaRPr>
          </a:p>
        </p:txBody>
      </p:sp>
      <p:sp>
        <p:nvSpPr>
          <p:cNvPr id="5" name="object 5"/>
          <p:cNvSpPr txBox="1">
            <a:spLocks noGrp="1"/>
          </p:cNvSpPr>
          <p:nvPr>
            <p:ph type="title"/>
          </p:nvPr>
        </p:nvSpPr>
        <p:spPr>
          <a:xfrm>
            <a:off x="1521117" y="540015"/>
            <a:ext cx="9152255" cy="1040130"/>
          </a:xfrm>
          <a:prstGeom prst="rect">
            <a:avLst/>
          </a:prstGeom>
        </p:spPr>
        <p:txBody>
          <a:bodyPr vert="horz" wrap="square" lIns="0" tIns="88265" rIns="0" bIns="0" rtlCol="0">
            <a:spAutoFit/>
          </a:bodyPr>
          <a:lstStyle/>
          <a:p>
            <a:pPr marL="502284" marR="5080" indent="-490220">
              <a:lnSpc>
                <a:spcPts val="3710"/>
              </a:lnSpc>
              <a:spcBef>
                <a:spcPts val="695"/>
              </a:spcBef>
            </a:pPr>
            <a:r>
              <a:rPr sz="3550" spc="5" dirty="0"/>
              <a:t>When </a:t>
            </a:r>
            <a:r>
              <a:rPr sz="3550" dirty="0"/>
              <a:t>chatting </a:t>
            </a:r>
            <a:r>
              <a:rPr sz="3550" spc="5" dirty="0"/>
              <a:t>with players </a:t>
            </a:r>
            <a:r>
              <a:rPr sz="3550" dirty="0"/>
              <a:t>you </a:t>
            </a:r>
            <a:r>
              <a:rPr sz="3550" spc="5" dirty="0"/>
              <a:t>only </a:t>
            </a:r>
            <a:r>
              <a:rPr sz="3550" dirty="0"/>
              <a:t>know </a:t>
            </a:r>
            <a:r>
              <a:rPr sz="3550" spc="-975" dirty="0"/>
              <a:t> </a:t>
            </a:r>
            <a:r>
              <a:rPr sz="3550" spc="5" dirty="0"/>
              <a:t>online,</a:t>
            </a:r>
            <a:r>
              <a:rPr sz="3550" dirty="0"/>
              <a:t> always</a:t>
            </a:r>
            <a:r>
              <a:rPr sz="3550" spc="-5" dirty="0"/>
              <a:t> </a:t>
            </a:r>
            <a:r>
              <a:rPr sz="3550" dirty="0"/>
              <a:t>consider</a:t>
            </a:r>
            <a:r>
              <a:rPr sz="3550" spc="-5" dirty="0"/>
              <a:t> </a:t>
            </a:r>
            <a:r>
              <a:rPr sz="3550" dirty="0"/>
              <a:t>the</a:t>
            </a:r>
            <a:r>
              <a:rPr sz="3550" spc="-5" dirty="0"/>
              <a:t> </a:t>
            </a:r>
            <a:r>
              <a:rPr sz="3550" spc="5" dirty="0"/>
              <a:t>following:</a:t>
            </a:r>
            <a:endParaRPr sz="3550"/>
          </a:p>
        </p:txBody>
      </p:sp>
      <p:pic>
        <p:nvPicPr>
          <p:cNvPr id="7" name="Picture 6" descr="Icon&#10;&#10;Description automatically generated">
            <a:extLst>
              <a:ext uri="{FF2B5EF4-FFF2-40B4-BE49-F238E27FC236}">
                <a16:creationId xmlns:a16="http://schemas.microsoft.com/office/drawing/2014/main" id="{D6AEE618-32F9-B649-BF2C-3A9078FDE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1354970"/>
            <a:ext cx="1739583" cy="1875778"/>
          </a:xfrm>
          <a:prstGeom prst="rect">
            <a:avLst/>
          </a:prstGeom>
        </p:spPr>
      </p:pic>
      <p:pic>
        <p:nvPicPr>
          <p:cNvPr id="9" name="Picture 8" descr="Icon&#10;&#10;Description automatically generated">
            <a:extLst>
              <a:ext uri="{FF2B5EF4-FFF2-40B4-BE49-F238E27FC236}">
                <a16:creationId xmlns:a16="http://schemas.microsoft.com/office/drawing/2014/main" id="{AA12F3C3-2649-AC4F-957B-BB37432485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1524000"/>
            <a:ext cx="1740396" cy="1876655"/>
          </a:xfrm>
          <a:prstGeom prst="rect">
            <a:avLst/>
          </a:prstGeom>
        </p:spPr>
      </p:pic>
      <p:pic>
        <p:nvPicPr>
          <p:cNvPr id="11" name="Picture 10" descr="Icon&#10;&#10;Description automatically generated">
            <a:extLst>
              <a:ext uri="{FF2B5EF4-FFF2-40B4-BE49-F238E27FC236}">
                <a16:creationId xmlns:a16="http://schemas.microsoft.com/office/drawing/2014/main" id="{B586F503-073B-3B45-9E03-6EC82876B1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971800"/>
            <a:ext cx="1740396" cy="1876655"/>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B8509221-7891-3E4F-B64F-CC7BF3A916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600" y="4343400"/>
            <a:ext cx="1740396" cy="18766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43C1DF90-3233-424A-91D0-2295BF283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28600"/>
            <a:ext cx="7315200" cy="1630421"/>
          </a:xfrm>
          <a:prstGeom prst="rect">
            <a:avLst/>
          </a:prstGeom>
        </p:spPr>
      </p:pic>
      <p:sp>
        <p:nvSpPr>
          <p:cNvPr id="2" name="object 2"/>
          <p:cNvSpPr txBox="1">
            <a:spLocks noGrp="1"/>
          </p:cNvSpPr>
          <p:nvPr>
            <p:ph type="title"/>
          </p:nvPr>
        </p:nvSpPr>
        <p:spPr>
          <a:xfrm>
            <a:off x="899900" y="611214"/>
            <a:ext cx="6159500" cy="629920"/>
          </a:xfrm>
          <a:prstGeom prst="rect">
            <a:avLst/>
          </a:prstGeom>
        </p:spPr>
        <p:txBody>
          <a:bodyPr vert="horz" wrap="square" lIns="0" tIns="13970" rIns="0" bIns="0" rtlCol="0">
            <a:spAutoFit/>
          </a:bodyPr>
          <a:lstStyle/>
          <a:p>
            <a:pPr marL="12700">
              <a:lnSpc>
                <a:spcPct val="100000"/>
              </a:lnSpc>
              <a:spcBef>
                <a:spcPts val="110"/>
              </a:spcBef>
            </a:pPr>
            <a:r>
              <a:rPr sz="3950" spc="5" dirty="0"/>
              <a:t>Pushing</a:t>
            </a:r>
            <a:r>
              <a:rPr sz="3950" spc="-25" dirty="0"/>
              <a:t> </a:t>
            </a:r>
            <a:r>
              <a:rPr sz="3950" spc="-15" dirty="0"/>
              <a:t>people’s</a:t>
            </a:r>
            <a:r>
              <a:rPr sz="3950" spc="-20" dirty="0"/>
              <a:t> </a:t>
            </a:r>
            <a:r>
              <a:rPr sz="3950" spc="5" dirty="0"/>
              <a:t>buttons</a:t>
            </a:r>
            <a:endParaRPr sz="39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descr="Shape, arrow&#10;&#10;Description automatically generated">
            <a:extLst>
              <a:ext uri="{FF2B5EF4-FFF2-40B4-BE49-F238E27FC236}">
                <a16:creationId xmlns:a16="http://schemas.microsoft.com/office/drawing/2014/main" id="{4362E628-E227-0C4D-9803-06773E2C7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85" y="-19925"/>
            <a:ext cx="3292588" cy="3292588"/>
          </a:xfrm>
          <a:prstGeom prst="rect">
            <a:avLst/>
          </a:prstGeom>
        </p:spPr>
      </p:pic>
      <p:pic>
        <p:nvPicPr>
          <p:cNvPr id="15" name="Picture 14" descr="Shape, arrow&#10;&#10;Description automatically generated">
            <a:extLst>
              <a:ext uri="{FF2B5EF4-FFF2-40B4-BE49-F238E27FC236}">
                <a16:creationId xmlns:a16="http://schemas.microsoft.com/office/drawing/2014/main" id="{57A9D2C1-49AB-1947-A401-E69ED6B7A5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2315" y="462071"/>
            <a:ext cx="4302972" cy="2891349"/>
          </a:xfrm>
          <a:prstGeom prst="rect">
            <a:avLst/>
          </a:prstGeom>
        </p:spPr>
      </p:pic>
      <p:pic>
        <p:nvPicPr>
          <p:cNvPr id="9" name="Picture 8" descr="Shape, rectangle&#10;&#10;Description automatically generated">
            <a:extLst>
              <a:ext uri="{FF2B5EF4-FFF2-40B4-BE49-F238E27FC236}">
                <a16:creationId xmlns:a16="http://schemas.microsoft.com/office/drawing/2014/main" id="{71F805FE-7CCC-4348-B4C1-F1DFFA711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852" y="2656277"/>
            <a:ext cx="7385472" cy="1646084"/>
          </a:xfrm>
          <a:prstGeom prst="rect">
            <a:avLst/>
          </a:prstGeom>
        </p:spPr>
      </p:pic>
      <p:pic>
        <p:nvPicPr>
          <p:cNvPr id="19" name="Picture 18" descr="Shape, arrow&#10;&#10;Description automatically generated">
            <a:extLst>
              <a:ext uri="{FF2B5EF4-FFF2-40B4-BE49-F238E27FC236}">
                <a16:creationId xmlns:a16="http://schemas.microsoft.com/office/drawing/2014/main" id="{EA86597F-A2EB-704C-BC89-1F750CF8A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3592" y="2057400"/>
            <a:ext cx="2444608" cy="1913742"/>
          </a:xfrm>
          <a:prstGeom prst="rect">
            <a:avLst/>
          </a:prstGeom>
        </p:spPr>
      </p:pic>
      <p:pic>
        <p:nvPicPr>
          <p:cNvPr id="23" name="Picture 22" descr="Shape, arrow&#10;&#10;Description automatically generated">
            <a:extLst>
              <a:ext uri="{FF2B5EF4-FFF2-40B4-BE49-F238E27FC236}">
                <a16:creationId xmlns:a16="http://schemas.microsoft.com/office/drawing/2014/main" id="{C5766D96-F761-5847-9249-1CD73A9F49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6735" y="3904969"/>
            <a:ext cx="4770521" cy="3180347"/>
          </a:xfrm>
          <a:prstGeom prst="rect">
            <a:avLst/>
          </a:prstGeom>
        </p:spPr>
      </p:pic>
      <p:pic>
        <p:nvPicPr>
          <p:cNvPr id="25" name="Picture 24" descr="Shape, arrow&#10;&#10;Description automatically generated">
            <a:extLst>
              <a:ext uri="{FF2B5EF4-FFF2-40B4-BE49-F238E27FC236}">
                <a16:creationId xmlns:a16="http://schemas.microsoft.com/office/drawing/2014/main" id="{DD829DA6-92FE-2E42-8B30-80C2620852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8924" y="3960506"/>
            <a:ext cx="4419744" cy="2946496"/>
          </a:xfrm>
          <a:prstGeom prst="rect">
            <a:avLst/>
          </a:prstGeom>
        </p:spPr>
      </p:pic>
      <p:sp>
        <p:nvSpPr>
          <p:cNvPr id="2" name="object 2"/>
          <p:cNvSpPr txBox="1"/>
          <p:nvPr/>
        </p:nvSpPr>
        <p:spPr>
          <a:xfrm>
            <a:off x="3057554" y="2963565"/>
            <a:ext cx="6003925" cy="794385"/>
          </a:xfrm>
          <a:prstGeom prst="rect">
            <a:avLst/>
          </a:prstGeom>
        </p:spPr>
        <p:txBody>
          <a:bodyPr vert="horz" wrap="square" lIns="0" tIns="11430" rIns="0" bIns="0" rtlCol="0">
            <a:spAutoFit/>
          </a:bodyPr>
          <a:lstStyle/>
          <a:p>
            <a:pPr marL="12700">
              <a:lnSpc>
                <a:spcPct val="100000"/>
              </a:lnSpc>
              <a:spcBef>
                <a:spcPts val="90"/>
              </a:spcBef>
            </a:pPr>
            <a:r>
              <a:rPr sz="5050" b="1" spc="-5" dirty="0">
                <a:solidFill>
                  <a:srgbClr val="3F3F3E"/>
                </a:solidFill>
                <a:latin typeface="Arial"/>
                <a:cs typeface="Arial"/>
              </a:rPr>
              <a:t>Online</a:t>
            </a:r>
            <a:r>
              <a:rPr sz="5050" b="1" spc="-80" dirty="0">
                <a:solidFill>
                  <a:srgbClr val="3F3F3E"/>
                </a:solidFill>
                <a:latin typeface="Arial"/>
                <a:cs typeface="Arial"/>
              </a:rPr>
              <a:t> </a:t>
            </a:r>
            <a:r>
              <a:rPr sz="5050" b="1" spc="-5" dirty="0">
                <a:solidFill>
                  <a:srgbClr val="3F3F3E"/>
                </a:solidFill>
                <a:latin typeface="Arial"/>
                <a:cs typeface="Arial"/>
              </a:rPr>
              <a:t>disinhibition</a:t>
            </a:r>
            <a:endParaRPr sz="5050">
              <a:latin typeface="Arial"/>
              <a:cs typeface="Arial"/>
            </a:endParaRPr>
          </a:p>
        </p:txBody>
      </p:sp>
      <p:sp>
        <p:nvSpPr>
          <p:cNvPr id="3" name="object 3"/>
          <p:cNvSpPr txBox="1"/>
          <p:nvPr/>
        </p:nvSpPr>
        <p:spPr>
          <a:xfrm>
            <a:off x="3111875" y="4671473"/>
            <a:ext cx="1736089" cy="749300"/>
          </a:xfrm>
          <a:prstGeom prst="rect">
            <a:avLst/>
          </a:prstGeom>
        </p:spPr>
        <p:txBody>
          <a:bodyPr vert="horz" wrap="square" lIns="0" tIns="55880" rIns="0" bIns="0" rtlCol="0">
            <a:spAutoFit/>
          </a:bodyPr>
          <a:lstStyle/>
          <a:p>
            <a:pPr marL="12700" marR="5080">
              <a:lnSpc>
                <a:spcPts val="2700"/>
              </a:lnSpc>
              <a:spcBef>
                <a:spcPts val="440"/>
              </a:spcBef>
            </a:pPr>
            <a:r>
              <a:rPr sz="2500" b="1" dirty="0">
                <a:solidFill>
                  <a:srgbClr val="3F3F3E"/>
                </a:solidFill>
                <a:latin typeface="Arial"/>
                <a:cs typeface="Arial"/>
              </a:rPr>
              <a:t>What </a:t>
            </a:r>
            <a:r>
              <a:rPr sz="2500" b="1" spc="-5" dirty="0">
                <a:solidFill>
                  <a:srgbClr val="3F3F3E"/>
                </a:solidFill>
                <a:latin typeface="Arial"/>
                <a:cs typeface="Arial"/>
              </a:rPr>
              <a:t>are </a:t>
            </a:r>
            <a:r>
              <a:rPr sz="2500" b="1" dirty="0">
                <a:solidFill>
                  <a:srgbClr val="3F3F3E"/>
                </a:solidFill>
                <a:latin typeface="Arial"/>
                <a:cs typeface="Arial"/>
              </a:rPr>
              <a:t> </a:t>
            </a:r>
            <a:r>
              <a:rPr sz="2500" b="1" spc="-5" dirty="0">
                <a:solidFill>
                  <a:srgbClr val="3F3F3E"/>
                </a:solidFill>
                <a:latin typeface="Arial"/>
                <a:cs typeface="Arial"/>
              </a:rPr>
              <a:t>you</a:t>
            </a:r>
            <a:r>
              <a:rPr sz="2500" b="1" spc="-100" dirty="0">
                <a:solidFill>
                  <a:srgbClr val="3F3F3E"/>
                </a:solidFill>
                <a:latin typeface="Arial"/>
                <a:cs typeface="Arial"/>
              </a:rPr>
              <a:t> </a:t>
            </a:r>
            <a:r>
              <a:rPr sz="2500" b="1" dirty="0">
                <a:solidFill>
                  <a:srgbClr val="3F3F3E"/>
                </a:solidFill>
                <a:latin typeface="Arial"/>
                <a:cs typeface="Arial"/>
              </a:rPr>
              <a:t>doing?</a:t>
            </a:r>
            <a:endParaRPr sz="2500">
              <a:latin typeface="Arial"/>
              <a:cs typeface="Arial"/>
            </a:endParaRPr>
          </a:p>
        </p:txBody>
      </p:sp>
      <p:sp>
        <p:nvSpPr>
          <p:cNvPr id="4" name="object 4"/>
          <p:cNvSpPr txBox="1"/>
          <p:nvPr/>
        </p:nvSpPr>
        <p:spPr>
          <a:xfrm>
            <a:off x="10581876" y="2867154"/>
            <a:ext cx="625475" cy="406400"/>
          </a:xfrm>
          <a:prstGeom prst="rect">
            <a:avLst/>
          </a:prstGeom>
        </p:spPr>
        <p:txBody>
          <a:bodyPr vert="horz" wrap="square" lIns="0" tIns="12700" rIns="0" bIns="0" rtlCol="0">
            <a:spAutoFit/>
          </a:bodyPr>
          <a:lstStyle/>
          <a:p>
            <a:pPr marL="12700">
              <a:lnSpc>
                <a:spcPct val="100000"/>
              </a:lnSpc>
              <a:spcBef>
                <a:spcPts val="100"/>
              </a:spcBef>
            </a:pPr>
            <a:r>
              <a:rPr sz="2500" b="1" spc="-5" dirty="0">
                <a:solidFill>
                  <a:srgbClr val="3F3F3E"/>
                </a:solidFill>
                <a:latin typeface="Arial"/>
                <a:cs typeface="Arial"/>
              </a:rPr>
              <a:t>Die!</a:t>
            </a:r>
            <a:endParaRPr sz="2500" dirty="0">
              <a:latin typeface="Arial"/>
              <a:cs typeface="Arial"/>
            </a:endParaRPr>
          </a:p>
        </p:txBody>
      </p:sp>
      <p:sp>
        <p:nvSpPr>
          <p:cNvPr id="5" name="object 5"/>
          <p:cNvSpPr txBox="1"/>
          <p:nvPr/>
        </p:nvSpPr>
        <p:spPr>
          <a:xfrm>
            <a:off x="6024500" y="4990204"/>
            <a:ext cx="2460625" cy="1092200"/>
          </a:xfrm>
          <a:prstGeom prst="rect">
            <a:avLst/>
          </a:prstGeom>
        </p:spPr>
        <p:txBody>
          <a:bodyPr vert="horz" wrap="square" lIns="0" tIns="55880" rIns="0" bIns="0" rtlCol="0">
            <a:spAutoFit/>
          </a:bodyPr>
          <a:lstStyle/>
          <a:p>
            <a:pPr marL="12700" marR="5080" algn="just">
              <a:lnSpc>
                <a:spcPts val="2700"/>
              </a:lnSpc>
              <a:spcBef>
                <a:spcPts val="440"/>
              </a:spcBef>
            </a:pPr>
            <a:r>
              <a:rPr sz="2500" b="1" spc="-5" dirty="0">
                <a:solidFill>
                  <a:srgbClr val="3F3F3E"/>
                </a:solidFill>
                <a:latin typeface="Arial"/>
                <a:cs typeface="Arial"/>
              </a:rPr>
              <a:t>Do</a:t>
            </a:r>
            <a:r>
              <a:rPr sz="2500" b="1" spc="-35" dirty="0">
                <a:solidFill>
                  <a:srgbClr val="3F3F3E"/>
                </a:solidFill>
                <a:latin typeface="Arial"/>
                <a:cs typeface="Arial"/>
              </a:rPr>
              <a:t> </a:t>
            </a:r>
            <a:r>
              <a:rPr sz="2500" b="1" spc="-5" dirty="0">
                <a:solidFill>
                  <a:srgbClr val="3F3F3E"/>
                </a:solidFill>
                <a:latin typeface="Arial"/>
                <a:cs typeface="Arial"/>
              </a:rPr>
              <a:t>you</a:t>
            </a:r>
            <a:r>
              <a:rPr sz="2500" b="1" spc="-35" dirty="0">
                <a:solidFill>
                  <a:srgbClr val="3F3F3E"/>
                </a:solidFill>
                <a:latin typeface="Arial"/>
                <a:cs typeface="Arial"/>
              </a:rPr>
              <a:t> </a:t>
            </a:r>
            <a:r>
              <a:rPr sz="2500" b="1" dirty="0">
                <a:solidFill>
                  <a:srgbClr val="3F3F3E"/>
                </a:solidFill>
                <a:latin typeface="Arial"/>
                <a:cs typeface="Arial"/>
              </a:rPr>
              <a:t>look</a:t>
            </a:r>
            <a:r>
              <a:rPr sz="2500" b="1" spc="-30" dirty="0">
                <a:solidFill>
                  <a:srgbClr val="3F3F3E"/>
                </a:solidFill>
                <a:latin typeface="Arial"/>
                <a:cs typeface="Arial"/>
              </a:rPr>
              <a:t> </a:t>
            </a:r>
            <a:r>
              <a:rPr sz="2500" b="1" dirty="0">
                <a:solidFill>
                  <a:srgbClr val="3F3F3E"/>
                </a:solidFill>
                <a:latin typeface="Arial"/>
                <a:cs typeface="Arial"/>
              </a:rPr>
              <a:t>like </a:t>
            </a:r>
            <a:r>
              <a:rPr sz="2500" b="1" spc="-685" dirty="0">
                <a:solidFill>
                  <a:srgbClr val="3F3F3E"/>
                </a:solidFill>
                <a:latin typeface="Arial"/>
                <a:cs typeface="Arial"/>
              </a:rPr>
              <a:t> </a:t>
            </a:r>
            <a:r>
              <a:rPr sz="2500" b="1" spc="-5" dirty="0">
                <a:solidFill>
                  <a:srgbClr val="3F3F3E"/>
                </a:solidFill>
                <a:latin typeface="Arial"/>
                <a:cs typeface="Arial"/>
              </a:rPr>
              <a:t>your character? </a:t>
            </a:r>
            <a:r>
              <a:rPr sz="2500" b="1" spc="-680" dirty="0">
                <a:solidFill>
                  <a:srgbClr val="3F3F3E"/>
                </a:solidFill>
                <a:latin typeface="Arial"/>
                <a:cs typeface="Arial"/>
              </a:rPr>
              <a:t> </a:t>
            </a:r>
            <a:r>
              <a:rPr sz="2500" b="1" dirty="0">
                <a:solidFill>
                  <a:srgbClr val="3F3F3E"/>
                </a:solidFill>
                <a:latin typeface="Arial"/>
                <a:cs typeface="Arial"/>
              </a:rPr>
              <a:t>I</a:t>
            </a:r>
            <a:r>
              <a:rPr sz="2500" b="1" spc="-10" dirty="0">
                <a:solidFill>
                  <a:srgbClr val="3F3F3E"/>
                </a:solidFill>
                <a:latin typeface="Arial"/>
                <a:cs typeface="Arial"/>
              </a:rPr>
              <a:t> </a:t>
            </a:r>
            <a:r>
              <a:rPr sz="2500" b="1" dirty="0">
                <a:solidFill>
                  <a:srgbClr val="3F3F3E"/>
                </a:solidFill>
                <a:latin typeface="Arial"/>
                <a:cs typeface="Arial"/>
              </a:rPr>
              <a:t>hope</a:t>
            </a:r>
            <a:r>
              <a:rPr sz="2500" b="1" spc="-5" dirty="0">
                <a:solidFill>
                  <a:srgbClr val="3F3F3E"/>
                </a:solidFill>
                <a:latin typeface="Arial"/>
                <a:cs typeface="Arial"/>
              </a:rPr>
              <a:t> so</a:t>
            </a:r>
            <a:endParaRPr sz="2500" dirty="0">
              <a:latin typeface="Arial"/>
              <a:cs typeface="Arial"/>
            </a:endParaRPr>
          </a:p>
        </p:txBody>
      </p:sp>
      <p:sp>
        <p:nvSpPr>
          <p:cNvPr id="6" name="object 6"/>
          <p:cNvSpPr txBox="1">
            <a:spLocks noGrp="1"/>
          </p:cNvSpPr>
          <p:nvPr>
            <p:ph type="title"/>
          </p:nvPr>
        </p:nvSpPr>
        <p:spPr>
          <a:xfrm>
            <a:off x="982150" y="1062474"/>
            <a:ext cx="1214120" cy="749300"/>
          </a:xfrm>
          <a:prstGeom prst="rect">
            <a:avLst/>
          </a:prstGeom>
        </p:spPr>
        <p:txBody>
          <a:bodyPr vert="horz" wrap="square" lIns="0" tIns="55879" rIns="0" bIns="0" rtlCol="0">
            <a:spAutoFit/>
          </a:bodyPr>
          <a:lstStyle/>
          <a:p>
            <a:pPr marL="12700" marR="5080">
              <a:lnSpc>
                <a:spcPts val="2700"/>
              </a:lnSpc>
              <a:spcBef>
                <a:spcPts val="439"/>
              </a:spcBef>
            </a:pPr>
            <a:r>
              <a:rPr sz="2500" spc="-25" dirty="0"/>
              <a:t>It’s</a:t>
            </a:r>
            <a:r>
              <a:rPr sz="2500" spc="-100" dirty="0"/>
              <a:t> </a:t>
            </a:r>
            <a:r>
              <a:rPr sz="2500" dirty="0"/>
              <a:t>only </a:t>
            </a:r>
            <a:r>
              <a:rPr sz="2500" spc="-680" dirty="0"/>
              <a:t> </a:t>
            </a:r>
            <a:r>
              <a:rPr sz="2500" dirty="0"/>
              <a:t>a</a:t>
            </a:r>
            <a:r>
              <a:rPr sz="2500" spc="-55" dirty="0"/>
              <a:t> </a:t>
            </a:r>
            <a:r>
              <a:rPr sz="2500" dirty="0"/>
              <a:t>game</a:t>
            </a:r>
          </a:p>
        </p:txBody>
      </p:sp>
      <p:sp>
        <p:nvSpPr>
          <p:cNvPr id="7" name="object 7"/>
          <p:cNvSpPr txBox="1"/>
          <p:nvPr/>
        </p:nvSpPr>
        <p:spPr>
          <a:xfrm>
            <a:off x="6096000" y="1174325"/>
            <a:ext cx="2478405" cy="749300"/>
          </a:xfrm>
          <a:prstGeom prst="rect">
            <a:avLst/>
          </a:prstGeom>
        </p:spPr>
        <p:txBody>
          <a:bodyPr vert="horz" wrap="square" lIns="0" tIns="55879" rIns="0" bIns="0" rtlCol="0">
            <a:spAutoFit/>
          </a:bodyPr>
          <a:lstStyle/>
          <a:p>
            <a:pPr marL="12700" marR="5080">
              <a:lnSpc>
                <a:spcPts val="2700"/>
              </a:lnSpc>
              <a:spcBef>
                <a:spcPts val="439"/>
              </a:spcBef>
            </a:pPr>
            <a:r>
              <a:rPr sz="2500" b="1" dirty="0">
                <a:solidFill>
                  <a:srgbClr val="3F3F3E"/>
                </a:solidFill>
                <a:latin typeface="Arial"/>
                <a:cs typeface="Arial"/>
              </a:rPr>
              <a:t>I didn’t want to </a:t>
            </a:r>
            <a:r>
              <a:rPr sz="2500" b="1" spc="5" dirty="0">
                <a:solidFill>
                  <a:srgbClr val="3F3F3E"/>
                </a:solidFill>
                <a:latin typeface="Arial"/>
                <a:cs typeface="Arial"/>
              </a:rPr>
              <a:t> </a:t>
            </a:r>
            <a:r>
              <a:rPr sz="2500" b="1" dirty="0">
                <a:solidFill>
                  <a:srgbClr val="3F3F3E"/>
                </a:solidFill>
                <a:latin typeface="Arial"/>
                <a:cs typeface="Arial"/>
              </a:rPr>
              <a:t>be</a:t>
            </a:r>
            <a:r>
              <a:rPr sz="2500" b="1" spc="-35" dirty="0">
                <a:solidFill>
                  <a:srgbClr val="3F3F3E"/>
                </a:solidFill>
                <a:latin typeface="Arial"/>
                <a:cs typeface="Arial"/>
              </a:rPr>
              <a:t> </a:t>
            </a:r>
            <a:r>
              <a:rPr sz="2500" b="1" dirty="0">
                <a:solidFill>
                  <a:srgbClr val="3F3F3E"/>
                </a:solidFill>
                <a:latin typeface="Arial"/>
                <a:cs typeface="Arial"/>
              </a:rPr>
              <a:t>on</a:t>
            </a:r>
            <a:r>
              <a:rPr sz="2500" b="1" spc="-30" dirty="0">
                <a:solidFill>
                  <a:srgbClr val="3F3F3E"/>
                </a:solidFill>
                <a:latin typeface="Arial"/>
                <a:cs typeface="Arial"/>
              </a:rPr>
              <a:t> </a:t>
            </a:r>
            <a:r>
              <a:rPr sz="2500" b="1" spc="-5" dirty="0">
                <a:solidFill>
                  <a:srgbClr val="3F3F3E"/>
                </a:solidFill>
                <a:latin typeface="Arial"/>
                <a:cs typeface="Arial"/>
              </a:rPr>
              <a:t>your</a:t>
            </a:r>
            <a:r>
              <a:rPr sz="2500" b="1" spc="-35" dirty="0">
                <a:solidFill>
                  <a:srgbClr val="3F3F3E"/>
                </a:solidFill>
                <a:latin typeface="Arial"/>
                <a:cs typeface="Arial"/>
              </a:rPr>
              <a:t> </a:t>
            </a:r>
            <a:r>
              <a:rPr sz="2500" b="1" dirty="0">
                <a:solidFill>
                  <a:srgbClr val="3F3F3E"/>
                </a:solidFill>
                <a:latin typeface="Arial"/>
                <a:cs typeface="Arial"/>
              </a:rPr>
              <a:t>team</a:t>
            </a:r>
            <a:endParaRPr sz="2500" dirty="0">
              <a:latin typeface="Arial"/>
              <a:cs typeface="Arial"/>
            </a:endParaRPr>
          </a:p>
        </p:txBody>
      </p:sp>
      <p:pic>
        <p:nvPicPr>
          <p:cNvPr id="13" name="Picture 12" descr="Shape&#10;&#10;Description automatically generated">
            <a:extLst>
              <a:ext uri="{FF2B5EF4-FFF2-40B4-BE49-F238E27FC236}">
                <a16:creationId xmlns:a16="http://schemas.microsoft.com/office/drawing/2014/main" id="{3CCA27BF-A8F5-8B4B-8AF6-718612DAC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1153" y="134328"/>
            <a:ext cx="3186505" cy="3186505"/>
          </a:xfrm>
          <a:prstGeom prst="rect">
            <a:avLst/>
          </a:prstGeom>
        </p:spPr>
      </p:pic>
      <p:pic>
        <p:nvPicPr>
          <p:cNvPr id="17" name="Picture 16" descr="Shape&#10;&#10;Description automatically generated">
            <a:extLst>
              <a:ext uri="{FF2B5EF4-FFF2-40B4-BE49-F238E27FC236}">
                <a16:creationId xmlns:a16="http://schemas.microsoft.com/office/drawing/2014/main" id="{8380317A-BC24-8C42-A3BF-5FEF04398B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0041" y="275969"/>
            <a:ext cx="2869564" cy="2246415"/>
          </a:xfrm>
          <a:prstGeom prst="rect">
            <a:avLst/>
          </a:prstGeom>
        </p:spPr>
      </p:pic>
      <p:pic>
        <p:nvPicPr>
          <p:cNvPr id="21" name="Picture 20" descr="Shape, arrow&#10;&#10;Description automatically generated">
            <a:extLst>
              <a:ext uri="{FF2B5EF4-FFF2-40B4-BE49-F238E27FC236}">
                <a16:creationId xmlns:a16="http://schemas.microsoft.com/office/drawing/2014/main" id="{8533C747-328C-3741-8E6A-8850238C67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12911" y="3420573"/>
            <a:ext cx="3159181" cy="3159181"/>
          </a:xfrm>
          <a:prstGeom prst="rect">
            <a:avLst/>
          </a:prstGeom>
        </p:spPr>
      </p:pic>
      <p:pic>
        <p:nvPicPr>
          <p:cNvPr id="27" name="Picture 26" descr="Shape&#10;&#10;Description automatically generated">
            <a:extLst>
              <a:ext uri="{FF2B5EF4-FFF2-40B4-BE49-F238E27FC236}">
                <a16:creationId xmlns:a16="http://schemas.microsoft.com/office/drawing/2014/main" id="{E57C84FD-7F19-0443-8B10-3B911DEEE4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24" y="3312764"/>
            <a:ext cx="3193602" cy="2431709"/>
          </a:xfrm>
          <a:prstGeom prst="rect">
            <a:avLst/>
          </a:prstGeom>
        </p:spPr>
      </p:pic>
      <p:sp>
        <p:nvSpPr>
          <p:cNvPr id="28" name="object 4">
            <a:extLst>
              <a:ext uri="{FF2B5EF4-FFF2-40B4-BE49-F238E27FC236}">
                <a16:creationId xmlns:a16="http://schemas.microsoft.com/office/drawing/2014/main" id="{03FB0C33-B735-3340-96E7-A4446958F36F}"/>
              </a:ext>
            </a:extLst>
          </p:cNvPr>
          <p:cNvSpPr txBox="1"/>
          <p:nvPr/>
        </p:nvSpPr>
        <p:spPr>
          <a:xfrm>
            <a:off x="9986681" y="960438"/>
            <a:ext cx="1403951" cy="397545"/>
          </a:xfrm>
          <a:prstGeom prst="rect">
            <a:avLst/>
          </a:prstGeom>
        </p:spPr>
        <p:txBody>
          <a:bodyPr vert="horz" wrap="square" lIns="0" tIns="12700" rIns="0" bIns="0" rtlCol="0">
            <a:spAutoFit/>
          </a:bodyPr>
          <a:lstStyle/>
          <a:p>
            <a:pPr marL="12700">
              <a:lnSpc>
                <a:spcPct val="100000"/>
              </a:lnSpc>
              <a:spcBef>
                <a:spcPts val="100"/>
              </a:spcBef>
            </a:pPr>
            <a:r>
              <a:rPr lang="en-GB" sz="2500" b="1" spc="-5" dirty="0">
                <a:solidFill>
                  <a:schemeClr val="bg1"/>
                </a:solidFill>
                <a:latin typeface="Arial"/>
                <a:cs typeface="Arial"/>
              </a:rPr>
              <a:t>Next</a:t>
            </a:r>
            <a:endParaRPr sz="2500" dirty="0">
              <a:solidFill>
                <a:schemeClr val="bg1"/>
              </a:solidFill>
              <a:latin typeface="Arial"/>
              <a:cs typeface="Arial"/>
            </a:endParaRPr>
          </a:p>
        </p:txBody>
      </p:sp>
      <p:sp>
        <p:nvSpPr>
          <p:cNvPr id="29" name="object 4">
            <a:extLst>
              <a:ext uri="{FF2B5EF4-FFF2-40B4-BE49-F238E27FC236}">
                <a16:creationId xmlns:a16="http://schemas.microsoft.com/office/drawing/2014/main" id="{41D2E599-78F4-E240-95D2-DC0FF2A04EDF}"/>
              </a:ext>
            </a:extLst>
          </p:cNvPr>
          <p:cNvSpPr txBox="1"/>
          <p:nvPr/>
        </p:nvSpPr>
        <p:spPr>
          <a:xfrm>
            <a:off x="3324208" y="1336447"/>
            <a:ext cx="1403951" cy="782265"/>
          </a:xfrm>
          <a:prstGeom prst="rect">
            <a:avLst/>
          </a:prstGeom>
        </p:spPr>
        <p:txBody>
          <a:bodyPr vert="horz" wrap="square" lIns="0" tIns="12700" rIns="0" bIns="0" rtlCol="0">
            <a:spAutoFit/>
          </a:bodyPr>
          <a:lstStyle/>
          <a:p>
            <a:pPr marL="12700">
              <a:lnSpc>
                <a:spcPct val="100000"/>
              </a:lnSpc>
              <a:spcBef>
                <a:spcPts val="100"/>
              </a:spcBef>
            </a:pPr>
            <a:r>
              <a:rPr lang="en-GB" sz="2500" b="1" spc="-5" dirty="0">
                <a:solidFill>
                  <a:schemeClr val="bg1"/>
                </a:solidFill>
                <a:latin typeface="Arial"/>
                <a:cs typeface="Arial"/>
              </a:rPr>
              <a:t>I’ve had enough</a:t>
            </a:r>
            <a:endParaRPr sz="2500" dirty="0">
              <a:solidFill>
                <a:schemeClr val="bg1"/>
              </a:solidFill>
              <a:latin typeface="Arial"/>
              <a:cs typeface="Arial"/>
            </a:endParaRPr>
          </a:p>
        </p:txBody>
      </p:sp>
      <p:sp>
        <p:nvSpPr>
          <p:cNvPr id="30" name="object 4">
            <a:extLst>
              <a:ext uri="{FF2B5EF4-FFF2-40B4-BE49-F238E27FC236}">
                <a16:creationId xmlns:a16="http://schemas.microsoft.com/office/drawing/2014/main" id="{BBB14527-24C6-8146-9D56-44D6DA811111}"/>
              </a:ext>
            </a:extLst>
          </p:cNvPr>
          <p:cNvSpPr txBox="1"/>
          <p:nvPr/>
        </p:nvSpPr>
        <p:spPr>
          <a:xfrm>
            <a:off x="887234" y="4137485"/>
            <a:ext cx="1403951" cy="782265"/>
          </a:xfrm>
          <a:prstGeom prst="rect">
            <a:avLst/>
          </a:prstGeom>
        </p:spPr>
        <p:txBody>
          <a:bodyPr vert="horz" wrap="square" lIns="0" tIns="12700" rIns="0" bIns="0" rtlCol="0">
            <a:spAutoFit/>
          </a:bodyPr>
          <a:lstStyle/>
          <a:p>
            <a:pPr marL="12700">
              <a:lnSpc>
                <a:spcPct val="100000"/>
              </a:lnSpc>
              <a:spcBef>
                <a:spcPts val="100"/>
              </a:spcBef>
            </a:pPr>
            <a:r>
              <a:rPr lang="en-GB" sz="2500" b="1" spc="-5" dirty="0">
                <a:solidFill>
                  <a:schemeClr val="bg1"/>
                </a:solidFill>
                <a:latin typeface="Arial"/>
                <a:cs typeface="Arial"/>
              </a:rPr>
              <a:t>You’re rubbish</a:t>
            </a:r>
            <a:endParaRPr sz="2500" dirty="0">
              <a:solidFill>
                <a:schemeClr val="bg1"/>
              </a:solidFill>
              <a:latin typeface="Arial"/>
              <a:cs typeface="Arial"/>
            </a:endParaRPr>
          </a:p>
        </p:txBody>
      </p:sp>
      <p:sp>
        <p:nvSpPr>
          <p:cNvPr id="31" name="object 4">
            <a:extLst>
              <a:ext uri="{FF2B5EF4-FFF2-40B4-BE49-F238E27FC236}">
                <a16:creationId xmlns:a16="http://schemas.microsoft.com/office/drawing/2014/main" id="{C86C1AFF-040E-D44F-A128-A53279ED725B}"/>
              </a:ext>
            </a:extLst>
          </p:cNvPr>
          <p:cNvSpPr txBox="1"/>
          <p:nvPr/>
        </p:nvSpPr>
        <p:spPr>
          <a:xfrm>
            <a:off x="9788974" y="4655108"/>
            <a:ext cx="1403951" cy="782265"/>
          </a:xfrm>
          <a:prstGeom prst="rect">
            <a:avLst/>
          </a:prstGeom>
        </p:spPr>
        <p:txBody>
          <a:bodyPr vert="horz" wrap="square" lIns="0" tIns="12700" rIns="0" bIns="0" rtlCol="0">
            <a:spAutoFit/>
          </a:bodyPr>
          <a:lstStyle/>
          <a:p>
            <a:pPr marL="12700">
              <a:lnSpc>
                <a:spcPct val="100000"/>
              </a:lnSpc>
              <a:spcBef>
                <a:spcPts val="100"/>
              </a:spcBef>
            </a:pPr>
            <a:r>
              <a:rPr lang="en-GB" sz="2500" b="1" spc="-5" dirty="0">
                <a:solidFill>
                  <a:schemeClr val="bg1"/>
                </a:solidFill>
                <a:latin typeface="Arial"/>
                <a:cs typeface="Arial"/>
              </a:rPr>
              <a:t>Shut up! Loser</a:t>
            </a:r>
            <a:endParaRPr sz="2500" dirty="0">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29"/>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50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2500"/>
                            </p:stCondLst>
                            <p:childTnLst>
                              <p:par>
                                <p:cTn id="31" presetID="1"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2500"/>
                            </p:stCondLst>
                            <p:childTnLst>
                              <p:par>
                                <p:cTn id="34" presetID="1" presetClass="entr" presetSubtype="0" fill="hold" grpId="0" nodeType="afterEffect">
                                  <p:stCondLst>
                                    <p:cond delay="50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500"/>
                                  </p:stCondLst>
                                  <p:childTnLst>
                                    <p:set>
                                      <p:cBhvr>
                                        <p:cTn id="41" dur="1" fill="hold">
                                          <p:stCondLst>
                                            <p:cond delay="0"/>
                                          </p:stCondLst>
                                        </p:cTn>
                                        <p:tgtEl>
                                          <p:spTgt spid="5"/>
                                        </p:tgtEl>
                                        <p:attrNameLst>
                                          <p:attrName>style.visibility</p:attrName>
                                        </p:attrNameLst>
                                      </p:cBhvr>
                                      <p:to>
                                        <p:strVal val="visible"/>
                                      </p:to>
                                    </p:set>
                                  </p:childTnLst>
                                </p:cTn>
                              </p:par>
                            </p:childTnLst>
                          </p:cTn>
                        </p:par>
                        <p:par>
                          <p:cTn id="42" fill="hold">
                            <p:stCondLst>
                              <p:cond delay="3500"/>
                            </p:stCondLst>
                            <p:childTnLst>
                              <p:par>
                                <p:cTn id="43" presetID="1"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3500"/>
                            </p:stCondLst>
                            <p:childTnLst>
                              <p:par>
                                <p:cTn id="46" presetID="1" presetClass="entr" presetSubtype="0" fill="hold" grpId="0" nodeType="afterEffect">
                                  <p:stCondLst>
                                    <p:cond delay="500"/>
                                  </p:stCondLst>
                                  <p:childTnLst>
                                    <p:set>
                                      <p:cBhvr>
                                        <p:cTn id="47" dur="1" fill="hold">
                                          <p:stCondLst>
                                            <p:cond delay="0"/>
                                          </p:stCondLst>
                                        </p:cTn>
                                        <p:tgtEl>
                                          <p:spTgt spid="3"/>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grpId="0" nodeType="afterEffect">
                                  <p:stCondLst>
                                    <p:cond delay="500"/>
                                  </p:stCondLst>
                                  <p:childTnLst>
                                    <p:set>
                                      <p:cBhvr>
                                        <p:cTn id="53" dur="1" fill="hold">
                                          <p:stCondLst>
                                            <p:cond delay="0"/>
                                          </p:stCondLst>
                                        </p:cTn>
                                        <p:tgtEl>
                                          <p:spTgt spid="30"/>
                                        </p:tgtEl>
                                        <p:attrNameLst>
                                          <p:attrName>style.visibility</p:attrName>
                                        </p:attrNameLst>
                                      </p:cBhvr>
                                      <p:to>
                                        <p:strVal val="visible"/>
                                      </p:to>
                                    </p:set>
                                  </p:childTnLst>
                                </p:cTn>
                              </p:par>
                            </p:childTnLst>
                          </p:cTn>
                        </p:par>
                        <p:par>
                          <p:cTn id="54" fill="hold">
                            <p:stCondLst>
                              <p:cond delay="4500"/>
                            </p:stCondLst>
                            <p:childTnLst>
                              <p:par>
                                <p:cTn id="55" presetID="1"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9FC567E4-5976-D14B-81F2-EE68CFADB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3791" y="0"/>
            <a:ext cx="7544418"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134601" y="393621"/>
            <a:ext cx="9979660" cy="1136650"/>
          </a:xfrm>
          <a:prstGeom prst="rect">
            <a:avLst/>
          </a:prstGeom>
        </p:spPr>
        <p:txBody>
          <a:bodyPr vert="horz" wrap="square" lIns="0" tIns="70485" rIns="0" bIns="0" rtlCol="0">
            <a:spAutoFit/>
          </a:bodyPr>
          <a:lstStyle/>
          <a:p>
            <a:pPr marL="1675130" marR="5080" indent="-1663064">
              <a:lnSpc>
                <a:spcPts val="4180"/>
              </a:lnSpc>
              <a:spcBef>
                <a:spcPts val="555"/>
              </a:spcBef>
            </a:pPr>
            <a:r>
              <a:rPr sz="3800" spc="-5" dirty="0"/>
              <a:t>How can </a:t>
            </a:r>
            <a:r>
              <a:rPr sz="3800" dirty="0"/>
              <a:t>we </a:t>
            </a:r>
            <a:r>
              <a:rPr sz="3800" spc="-5" dirty="0"/>
              <a:t>make </a:t>
            </a:r>
            <a:r>
              <a:rPr sz="3800" dirty="0"/>
              <a:t>gaming </a:t>
            </a:r>
            <a:r>
              <a:rPr sz="3800" spc="-5" dirty="0"/>
              <a:t>and </a:t>
            </a:r>
            <a:r>
              <a:rPr sz="3800" dirty="0"/>
              <a:t>being online </a:t>
            </a:r>
            <a:r>
              <a:rPr sz="3800" spc="-1045" dirty="0"/>
              <a:t> </a:t>
            </a:r>
            <a:r>
              <a:rPr sz="3800" dirty="0"/>
              <a:t>a</a:t>
            </a:r>
            <a:r>
              <a:rPr sz="3800" spc="-10" dirty="0"/>
              <a:t> </a:t>
            </a:r>
            <a:r>
              <a:rPr sz="3800" dirty="0"/>
              <a:t>positive</a:t>
            </a:r>
            <a:r>
              <a:rPr sz="3800" spc="-5" dirty="0"/>
              <a:t> experience</a:t>
            </a:r>
            <a:r>
              <a:rPr sz="3800" spc="-10" dirty="0"/>
              <a:t> </a:t>
            </a:r>
            <a:r>
              <a:rPr sz="3800" spc="-5" dirty="0"/>
              <a:t>for all?</a:t>
            </a:r>
            <a:endParaRPr sz="3800"/>
          </a:p>
        </p:txBody>
      </p:sp>
      <p:pic>
        <p:nvPicPr>
          <p:cNvPr id="4" name="Picture 3" descr="Logo, icon&#10;&#10;Description automatically generated with medium confidence">
            <a:extLst>
              <a:ext uri="{FF2B5EF4-FFF2-40B4-BE49-F238E27FC236}">
                <a16:creationId xmlns:a16="http://schemas.microsoft.com/office/drawing/2014/main" id="{6851BD90-28D7-304C-ABC2-2896DD719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3200400"/>
            <a:ext cx="2285075" cy="2926500"/>
          </a:xfrm>
          <a:prstGeom prst="rect">
            <a:avLst/>
          </a:prstGeom>
        </p:spPr>
      </p:pic>
      <p:pic>
        <p:nvPicPr>
          <p:cNvPr id="6" name="Picture 5" descr="Text, icon&#10;&#10;Description automatically generated with medium confidence">
            <a:extLst>
              <a:ext uri="{FF2B5EF4-FFF2-40B4-BE49-F238E27FC236}">
                <a16:creationId xmlns:a16="http://schemas.microsoft.com/office/drawing/2014/main" id="{8EAE3321-78D1-0C45-8813-B42594C46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2743200"/>
            <a:ext cx="2285075" cy="29265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A98FB216-B636-F942-8F5F-05CF83D50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2178900"/>
            <a:ext cx="2285075" cy="2926500"/>
          </a:xfrm>
          <a:prstGeom prst="rect">
            <a:avLst/>
          </a:prstGeom>
        </p:spPr>
      </p:pic>
      <p:pic>
        <p:nvPicPr>
          <p:cNvPr id="10" name="Picture 9" descr="Icon&#10;&#10;Description automatically generated">
            <a:extLst>
              <a:ext uri="{FF2B5EF4-FFF2-40B4-BE49-F238E27FC236}">
                <a16:creationId xmlns:a16="http://schemas.microsoft.com/office/drawing/2014/main" id="{76742633-4CBE-B84E-A2F5-D0ABDA9F56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737150"/>
            <a:ext cx="2285075" cy="2926500"/>
          </a:xfrm>
          <a:prstGeom prst="rect">
            <a:avLst/>
          </a:prstGeom>
        </p:spPr>
      </p:pic>
      <p:pic>
        <p:nvPicPr>
          <p:cNvPr id="12" name="Picture 11" descr="Icon&#10;&#10;Description automatically generated">
            <a:extLst>
              <a:ext uri="{FF2B5EF4-FFF2-40B4-BE49-F238E27FC236}">
                <a16:creationId xmlns:a16="http://schemas.microsoft.com/office/drawing/2014/main" id="{64BBB54E-8442-4947-B6CB-B6132EAD4D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1345344"/>
            <a:ext cx="2285075" cy="292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 fill="hold"/>
                                        <p:tgtEl>
                                          <p:spTgt spid="10"/>
                                        </p:tgtEl>
                                        <p:attrNameLst>
                                          <p:attrName>ppt_x</p:attrName>
                                        </p:attrNameLst>
                                      </p:cBhvr>
                                      <p:tavLst>
                                        <p:tav tm="0">
                                          <p:val>
                                            <p:strVal val="#ppt_x"/>
                                          </p:val>
                                        </p:tav>
                                        <p:tav tm="100000">
                                          <p:val>
                                            <p:strVal val="#ppt_x"/>
                                          </p:val>
                                        </p:tav>
                                      </p:tavLst>
                                    </p:anim>
                                    <p:anim calcmode="lin" valueType="num">
                                      <p:cBhvr additive="base">
                                        <p:cTn id="13" dur="2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700"/>
                            </p:stCondLst>
                            <p:childTnLst>
                              <p:par>
                                <p:cTn id="15" presetID="2" presetClass="entr" presetSubtype="4"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ppt_x"/>
                                          </p:val>
                                        </p:tav>
                                        <p:tav tm="100000">
                                          <p:val>
                                            <p:strVal val="#ppt_x"/>
                                          </p:val>
                                        </p:tav>
                                      </p:tavLst>
                                    </p:anim>
                                    <p:anim calcmode="lin" valueType="num">
                                      <p:cBhvr additive="base">
                                        <p:cTn id="18" dur="2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2" presetClass="entr" presetSubtype="4" fill="hold" nodeType="after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3100"/>
                            </p:stCondLst>
                            <p:childTnLst>
                              <p:par>
                                <p:cTn id="25" presetID="2" presetClass="entr" presetSubtype="4" fill="hold" nodeType="afterEffect">
                                  <p:stCondLst>
                                    <p:cond delay="2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A82CA-CF6A-2245-B5B5-197385534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15" y="1524000"/>
            <a:ext cx="6345170" cy="2115057"/>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E256DAD8-EE09-9549-A21A-888BE44D8F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3699702"/>
            <a:ext cx="4648200" cy="1763441"/>
          </a:xfrm>
          <a:prstGeom prst="rect">
            <a:avLst/>
          </a:prstGeom>
        </p:spPr>
      </p:pic>
    </p:spTree>
    <p:extLst>
      <p:ext uri="{BB962C8B-B14F-4D97-AF65-F5344CB8AC3E}">
        <p14:creationId xmlns:p14="http://schemas.microsoft.com/office/powerpoint/2010/main" val="361103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DC999-65C5-9342-B56F-C050B1E7A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74A10149-3095-7A40-8C55-4FCA377C4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2819" y="2743200"/>
            <a:ext cx="7086600" cy="29339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350" rIns="0" bIns="0" rtlCol="0">
            <a:spAutoFit/>
          </a:bodyPr>
          <a:lstStyle/>
          <a:p>
            <a:pPr marL="582295" marR="5080" indent="-570230">
              <a:lnSpc>
                <a:spcPts val="5530"/>
              </a:lnSpc>
              <a:spcBef>
                <a:spcPts val="50"/>
              </a:spcBef>
            </a:pPr>
            <a:r>
              <a:rPr sz="4450" spc="20" dirty="0"/>
              <a:t>What</a:t>
            </a:r>
            <a:r>
              <a:rPr sz="4450" spc="-10" dirty="0"/>
              <a:t> </a:t>
            </a:r>
            <a:r>
              <a:rPr sz="4450" spc="20" dirty="0"/>
              <a:t>do</a:t>
            </a:r>
            <a:r>
              <a:rPr sz="4450" spc="-10" dirty="0"/>
              <a:t> </a:t>
            </a:r>
            <a:r>
              <a:rPr sz="4450" spc="15" dirty="0"/>
              <a:t>you</a:t>
            </a:r>
            <a:r>
              <a:rPr sz="4450" spc="-10" dirty="0"/>
              <a:t> </a:t>
            </a:r>
            <a:r>
              <a:rPr sz="4450" spc="10" dirty="0"/>
              <a:t>enjoy</a:t>
            </a:r>
            <a:r>
              <a:rPr sz="4450" spc="-15" dirty="0"/>
              <a:t> </a:t>
            </a:r>
            <a:r>
              <a:rPr sz="4450" spc="15" dirty="0"/>
              <a:t>most </a:t>
            </a:r>
            <a:r>
              <a:rPr sz="4450" spc="-1220" dirty="0"/>
              <a:t> </a:t>
            </a:r>
            <a:r>
              <a:rPr sz="4450" spc="10" dirty="0"/>
              <a:t>about</a:t>
            </a:r>
            <a:r>
              <a:rPr sz="4450" spc="-5" dirty="0"/>
              <a:t> </a:t>
            </a:r>
            <a:r>
              <a:rPr sz="4450" spc="15" dirty="0"/>
              <a:t>going</a:t>
            </a:r>
            <a:r>
              <a:rPr sz="4450" dirty="0"/>
              <a:t> </a:t>
            </a:r>
            <a:r>
              <a:rPr sz="4450" spc="15" dirty="0"/>
              <a:t>online?</a:t>
            </a:r>
            <a:endParaRPr sz="4450" dirty="0"/>
          </a:p>
        </p:txBody>
      </p:sp>
      <p:pic>
        <p:nvPicPr>
          <p:cNvPr id="4" name="Picture 3" descr="Logo&#10;&#10;Description automatically generated with low confidence">
            <a:extLst>
              <a:ext uri="{FF2B5EF4-FFF2-40B4-BE49-F238E27FC236}">
                <a16:creationId xmlns:a16="http://schemas.microsoft.com/office/drawing/2014/main" id="{4AF3B2EF-767F-6A4E-9B8A-1A0AD0187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254" y="341574"/>
            <a:ext cx="2495938" cy="2495938"/>
          </a:xfrm>
          <a:prstGeom prst="rect">
            <a:avLst/>
          </a:prstGeom>
        </p:spPr>
      </p:pic>
      <p:pic>
        <p:nvPicPr>
          <p:cNvPr id="6" name="Picture 5" descr="A picture containing pool ball&#10;&#10;Description automatically generated">
            <a:extLst>
              <a:ext uri="{FF2B5EF4-FFF2-40B4-BE49-F238E27FC236}">
                <a16:creationId xmlns:a16="http://schemas.microsoft.com/office/drawing/2014/main" id="{1AC4D831-EE9D-BF42-8C7C-796C1E81D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396" y="209134"/>
            <a:ext cx="2495938" cy="2495938"/>
          </a:xfrm>
          <a:prstGeom prst="rect">
            <a:avLst/>
          </a:prstGeom>
        </p:spPr>
      </p:pic>
      <p:pic>
        <p:nvPicPr>
          <p:cNvPr id="8" name="Picture 7" descr="Logo, icon&#10;&#10;Description automatically generated">
            <a:extLst>
              <a:ext uri="{FF2B5EF4-FFF2-40B4-BE49-F238E27FC236}">
                <a16:creationId xmlns:a16="http://schemas.microsoft.com/office/drawing/2014/main" id="{EA35D5D8-471B-BA48-844A-AB7F0A7B2E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604" y="119661"/>
            <a:ext cx="2495938" cy="2495938"/>
          </a:xfrm>
          <a:prstGeom prst="rect">
            <a:avLst/>
          </a:prstGeom>
        </p:spPr>
      </p:pic>
      <p:pic>
        <p:nvPicPr>
          <p:cNvPr id="10" name="Picture 9" descr="A picture containing weapon&#10;&#10;Description automatically generated">
            <a:extLst>
              <a:ext uri="{FF2B5EF4-FFF2-40B4-BE49-F238E27FC236}">
                <a16:creationId xmlns:a16="http://schemas.microsoft.com/office/drawing/2014/main" id="{3A952150-664C-274B-B562-C8FC178E04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7767" y="341574"/>
            <a:ext cx="2495938" cy="2495938"/>
          </a:xfrm>
          <a:prstGeom prst="rect">
            <a:avLst/>
          </a:prstGeom>
        </p:spPr>
      </p:pic>
      <p:pic>
        <p:nvPicPr>
          <p:cNvPr id="12" name="Picture 11" descr="Logo, icon&#10;&#10;Description automatically generated">
            <a:extLst>
              <a:ext uri="{FF2B5EF4-FFF2-40B4-BE49-F238E27FC236}">
                <a16:creationId xmlns:a16="http://schemas.microsoft.com/office/drawing/2014/main" id="{AB490495-7E85-E346-8DFA-4D96D57E83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7058" y="2362200"/>
            <a:ext cx="2495938" cy="2495938"/>
          </a:xfrm>
          <a:prstGeom prst="rect">
            <a:avLst/>
          </a:prstGeom>
        </p:spPr>
      </p:pic>
      <p:pic>
        <p:nvPicPr>
          <p:cNvPr id="14" name="Picture 13" descr="Logo&#10;&#10;Description automatically generated">
            <a:extLst>
              <a:ext uri="{FF2B5EF4-FFF2-40B4-BE49-F238E27FC236}">
                <a16:creationId xmlns:a16="http://schemas.microsoft.com/office/drawing/2014/main" id="{0267CA2C-70F1-2942-9B62-E46190D0E9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9798" y="4061381"/>
            <a:ext cx="2495938" cy="2495938"/>
          </a:xfrm>
          <a:prstGeom prst="rect">
            <a:avLst/>
          </a:prstGeom>
        </p:spPr>
      </p:pic>
      <p:pic>
        <p:nvPicPr>
          <p:cNvPr id="16" name="Picture 15" descr="Icon&#10;&#10;Description automatically generated">
            <a:extLst>
              <a:ext uri="{FF2B5EF4-FFF2-40B4-BE49-F238E27FC236}">
                <a16:creationId xmlns:a16="http://schemas.microsoft.com/office/drawing/2014/main" id="{2B171C18-57FE-D14D-8422-26B8D28458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3798" y="4152928"/>
            <a:ext cx="2495938" cy="2495938"/>
          </a:xfrm>
          <a:prstGeom prst="rect">
            <a:avLst/>
          </a:prstGeom>
        </p:spPr>
      </p:pic>
      <p:pic>
        <p:nvPicPr>
          <p:cNvPr id="18" name="Picture 17" descr="Logo, icon&#10;&#10;Description automatically generated">
            <a:extLst>
              <a:ext uri="{FF2B5EF4-FFF2-40B4-BE49-F238E27FC236}">
                <a16:creationId xmlns:a16="http://schemas.microsoft.com/office/drawing/2014/main" id="{33EDD87F-38A0-F14D-B160-3916543BF5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7798" y="4061381"/>
            <a:ext cx="2495938" cy="2495938"/>
          </a:xfrm>
          <a:prstGeom prst="rect">
            <a:avLst/>
          </a:prstGeom>
        </p:spPr>
      </p:pic>
      <p:pic>
        <p:nvPicPr>
          <p:cNvPr id="20" name="Picture 19" descr="Icon&#10;&#10;Description automatically generated">
            <a:extLst>
              <a:ext uri="{FF2B5EF4-FFF2-40B4-BE49-F238E27FC236}">
                <a16:creationId xmlns:a16="http://schemas.microsoft.com/office/drawing/2014/main" id="{F111ADA6-5C6C-E54D-A674-D239CA1FB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3970" y="2181031"/>
            <a:ext cx="2495938" cy="2495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0"/>
                            </p:stCondLst>
                            <p:childTnLst>
                              <p:par>
                                <p:cTn id="24" presetID="26" presetClass="emph" presetSubtype="0" fill="hold" nodeType="after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1000"/>
                            </p:stCondLst>
                            <p:childTnLst>
                              <p:par>
                                <p:cTn id="32" presetID="26" presetClass="emph" presetSubtype="0" fill="hold" nodeType="after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par>
                          <p:cTn id="35" fill="hold">
                            <p:stCondLst>
                              <p:cond delay="1500"/>
                            </p:stCondLst>
                            <p:childTnLst>
                              <p:par>
                                <p:cTn id="36" presetID="26" presetClass="emph" presetSubtype="0" fill="hold" nodeType="afterEffect">
                                  <p:stCondLst>
                                    <p:cond delay="0"/>
                                  </p:stCondLst>
                                  <p:childTnLst>
                                    <p:animEffect transition="out" filter="fade">
                                      <p:cBhvr>
                                        <p:cTn id="37" dur="500" tmFilter="0, 0; .2, .5; .8, .5; 1, 0"/>
                                        <p:tgtEl>
                                          <p:spTgt spid="10"/>
                                        </p:tgtEl>
                                      </p:cBhvr>
                                    </p:animEffect>
                                    <p:animScale>
                                      <p:cBhvr>
                                        <p:cTn id="38" dur="250" autoRev="1" fill="hold"/>
                                        <p:tgtEl>
                                          <p:spTgt spid="10"/>
                                        </p:tgtEl>
                                      </p:cBhvr>
                                      <p:by x="105000" y="105000"/>
                                    </p:animScale>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500" tmFilter="0, 0; .2, .5; .8, .5; 1, 0"/>
                                        <p:tgtEl>
                                          <p:spTgt spid="12"/>
                                        </p:tgtEl>
                                      </p:cBhvr>
                                    </p:animEffect>
                                    <p:animScale>
                                      <p:cBhvr>
                                        <p:cTn id="42" dur="250" autoRev="1" fill="hold"/>
                                        <p:tgtEl>
                                          <p:spTgt spid="12"/>
                                        </p:tgtEl>
                                      </p:cBhvr>
                                      <p:by x="105000" y="105000"/>
                                    </p:animScale>
                                  </p:childTnLst>
                                </p:cTn>
                              </p:par>
                            </p:childTnLst>
                          </p:cTn>
                        </p:par>
                        <p:par>
                          <p:cTn id="43" fill="hold">
                            <p:stCondLst>
                              <p:cond delay="2500"/>
                            </p:stCondLst>
                            <p:childTnLst>
                              <p:par>
                                <p:cTn id="44" presetID="26" presetClass="emph" presetSubtype="0" fill="hold" nodeType="afterEffect">
                                  <p:stCondLst>
                                    <p:cond delay="0"/>
                                  </p:stCondLst>
                                  <p:childTnLst>
                                    <p:animEffect transition="out" filter="fade">
                                      <p:cBhvr>
                                        <p:cTn id="45" dur="500" tmFilter="0, 0; .2, .5; .8, .5; 1, 0"/>
                                        <p:tgtEl>
                                          <p:spTgt spid="14"/>
                                        </p:tgtEl>
                                      </p:cBhvr>
                                    </p:animEffect>
                                    <p:animScale>
                                      <p:cBhvr>
                                        <p:cTn id="46" dur="250" autoRev="1" fill="hold"/>
                                        <p:tgtEl>
                                          <p:spTgt spid="14"/>
                                        </p:tgtEl>
                                      </p:cBhvr>
                                      <p:by x="105000" y="105000"/>
                                    </p:animScale>
                                  </p:childTnLst>
                                </p:cTn>
                              </p:par>
                            </p:childTnLst>
                          </p:cTn>
                        </p:par>
                        <p:par>
                          <p:cTn id="47" fill="hold">
                            <p:stCondLst>
                              <p:cond delay="3000"/>
                            </p:stCondLst>
                            <p:childTnLst>
                              <p:par>
                                <p:cTn id="48" presetID="26" presetClass="emph" presetSubtype="0" fill="hold" nodeType="after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childTnLst>
                          </p:cTn>
                        </p:par>
                        <p:par>
                          <p:cTn id="51" fill="hold">
                            <p:stCondLst>
                              <p:cond delay="3500"/>
                            </p:stCondLst>
                            <p:childTnLst>
                              <p:par>
                                <p:cTn id="52" presetID="26" presetClass="emph" presetSubtype="0" fill="hold" nodeType="afterEffect">
                                  <p:stCondLst>
                                    <p:cond delay="0"/>
                                  </p:stCondLst>
                                  <p:childTnLst>
                                    <p:animEffect transition="out" filter="fade">
                                      <p:cBhvr>
                                        <p:cTn id="53" dur="500" tmFilter="0, 0; .2, .5; .8, .5; 1, 0"/>
                                        <p:tgtEl>
                                          <p:spTgt spid="18"/>
                                        </p:tgtEl>
                                      </p:cBhvr>
                                    </p:animEffect>
                                    <p:animScale>
                                      <p:cBhvr>
                                        <p:cTn id="54" dur="250" autoRev="1" fill="hold"/>
                                        <p:tgtEl>
                                          <p:spTgt spid="18"/>
                                        </p:tgtEl>
                                      </p:cBhvr>
                                      <p:by x="105000" y="105000"/>
                                    </p:animScale>
                                  </p:childTnLst>
                                </p:cTn>
                              </p:par>
                            </p:childTnLst>
                          </p:cTn>
                        </p:par>
                        <p:par>
                          <p:cTn id="55" fill="hold">
                            <p:stCondLst>
                              <p:cond delay="4000"/>
                            </p:stCondLst>
                            <p:childTnLst>
                              <p:par>
                                <p:cTn id="56" presetID="26" presetClass="emph" presetSubtype="0" fill="hold" nodeType="afterEffect">
                                  <p:stCondLst>
                                    <p:cond delay="0"/>
                                  </p:stCondLst>
                                  <p:childTnLst>
                                    <p:animEffect transition="out" filter="fade">
                                      <p:cBhvr>
                                        <p:cTn id="57" dur="500" tmFilter="0, 0; .2, .5; .8, .5; 1, 0"/>
                                        <p:tgtEl>
                                          <p:spTgt spid="20"/>
                                        </p:tgtEl>
                                      </p:cBhvr>
                                    </p:animEffect>
                                    <p:animScale>
                                      <p:cBhvr>
                                        <p:cTn id="5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5CBE7705-9061-7B4F-8E35-6F94FA0C94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3791" y="0"/>
            <a:ext cx="7544418"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99900" y="611214"/>
            <a:ext cx="3155950" cy="1678939"/>
          </a:xfrm>
          <a:prstGeom prst="rect">
            <a:avLst/>
          </a:prstGeom>
        </p:spPr>
        <p:txBody>
          <a:bodyPr vert="horz" wrap="square" lIns="0" tIns="96520" rIns="0" bIns="0" rtlCol="0">
            <a:spAutoFit/>
          </a:bodyPr>
          <a:lstStyle/>
          <a:p>
            <a:pPr marL="12700" marR="5080" algn="just">
              <a:lnSpc>
                <a:spcPts val="4130"/>
              </a:lnSpc>
              <a:spcBef>
                <a:spcPts val="760"/>
              </a:spcBef>
            </a:pPr>
            <a:r>
              <a:rPr sz="3950" dirty="0"/>
              <a:t>Respect and </a:t>
            </a:r>
            <a:r>
              <a:rPr sz="3950" spc="-1085" dirty="0"/>
              <a:t> </a:t>
            </a:r>
            <a:r>
              <a:rPr sz="3950" dirty="0"/>
              <a:t>relationships  </a:t>
            </a:r>
            <a:r>
              <a:rPr sz="3950" spc="5" dirty="0"/>
              <a:t>online</a:t>
            </a:r>
            <a:endParaRPr sz="3950"/>
          </a:p>
        </p:txBody>
      </p:sp>
      <p:sp>
        <p:nvSpPr>
          <p:cNvPr id="3" name="object 3"/>
          <p:cNvSpPr txBox="1"/>
          <p:nvPr/>
        </p:nvSpPr>
        <p:spPr>
          <a:xfrm>
            <a:off x="6952967" y="6506155"/>
            <a:ext cx="2959735" cy="177800"/>
          </a:xfrm>
          <a:prstGeom prst="rect">
            <a:avLst/>
          </a:prstGeom>
        </p:spPr>
        <p:txBody>
          <a:bodyPr vert="horz" wrap="square" lIns="0" tIns="12700" rIns="0" bIns="0" rtlCol="0">
            <a:spAutoFit/>
          </a:bodyPr>
          <a:lstStyle/>
          <a:p>
            <a:pPr marL="12700">
              <a:lnSpc>
                <a:spcPct val="100000"/>
              </a:lnSpc>
              <a:spcBef>
                <a:spcPts val="100"/>
              </a:spcBef>
            </a:pPr>
            <a:r>
              <a:rPr sz="1000" i="1" dirty="0">
                <a:solidFill>
                  <a:srgbClr val="3F3F3E"/>
                </a:solidFill>
                <a:latin typeface="Arial"/>
                <a:cs typeface="Arial"/>
              </a:rPr>
              <a:t>Source:</a:t>
            </a:r>
            <a:r>
              <a:rPr sz="1000" i="1" spc="-10" dirty="0">
                <a:solidFill>
                  <a:srgbClr val="3F3F3E"/>
                </a:solidFill>
                <a:latin typeface="Arial"/>
                <a:cs typeface="Arial"/>
              </a:rPr>
              <a:t> </a:t>
            </a:r>
            <a:r>
              <a:rPr sz="1000" i="1" spc="-5" dirty="0">
                <a:solidFill>
                  <a:srgbClr val="3F3F3E"/>
                </a:solidFill>
                <a:latin typeface="Arial"/>
                <a:cs typeface="Arial"/>
              </a:rPr>
              <a:t>8-15</a:t>
            </a:r>
            <a:r>
              <a:rPr sz="1000" i="1" spc="-15" dirty="0">
                <a:solidFill>
                  <a:srgbClr val="3F3F3E"/>
                </a:solidFill>
                <a:latin typeface="Arial"/>
                <a:cs typeface="Arial"/>
              </a:rPr>
              <a:t> </a:t>
            </a:r>
            <a:r>
              <a:rPr sz="1000" i="1" dirty="0">
                <a:solidFill>
                  <a:srgbClr val="3F3F3E"/>
                </a:solidFill>
                <a:latin typeface="Arial"/>
                <a:cs typeface="Arial"/>
              </a:rPr>
              <a:t>year</a:t>
            </a:r>
            <a:r>
              <a:rPr sz="1000" i="1" spc="-10" dirty="0">
                <a:solidFill>
                  <a:srgbClr val="3F3F3E"/>
                </a:solidFill>
                <a:latin typeface="Arial"/>
                <a:cs typeface="Arial"/>
              </a:rPr>
              <a:t> </a:t>
            </a:r>
            <a:r>
              <a:rPr sz="1000" i="1" spc="-5" dirty="0">
                <a:solidFill>
                  <a:srgbClr val="3F3F3E"/>
                </a:solidFill>
                <a:latin typeface="Arial"/>
                <a:cs typeface="Arial"/>
              </a:rPr>
              <a:t>olds,</a:t>
            </a:r>
            <a:r>
              <a:rPr sz="1000" i="1" spc="-15" dirty="0">
                <a:solidFill>
                  <a:srgbClr val="3F3F3E"/>
                </a:solidFill>
                <a:latin typeface="Arial"/>
                <a:cs typeface="Arial"/>
              </a:rPr>
              <a:t> </a:t>
            </a:r>
            <a:r>
              <a:rPr sz="1000" i="1" spc="-5" dirty="0">
                <a:solidFill>
                  <a:srgbClr val="3F3F3E"/>
                </a:solidFill>
                <a:latin typeface="Arial"/>
                <a:cs typeface="Arial"/>
              </a:rPr>
              <a:t>Ofcom’s</a:t>
            </a:r>
            <a:r>
              <a:rPr sz="1000" i="1" spc="-10" dirty="0">
                <a:solidFill>
                  <a:srgbClr val="3F3F3E"/>
                </a:solidFill>
                <a:latin typeface="Arial"/>
                <a:cs typeface="Arial"/>
              </a:rPr>
              <a:t> </a:t>
            </a:r>
            <a:r>
              <a:rPr sz="1000" i="1" dirty="0">
                <a:solidFill>
                  <a:srgbClr val="3F3F3E"/>
                </a:solidFill>
                <a:latin typeface="Arial"/>
                <a:cs typeface="Arial"/>
              </a:rPr>
              <a:t>Online</a:t>
            </a:r>
            <a:r>
              <a:rPr sz="1000" i="1" spc="-5" dirty="0">
                <a:solidFill>
                  <a:srgbClr val="3F3F3E"/>
                </a:solidFill>
                <a:latin typeface="Arial"/>
                <a:cs typeface="Arial"/>
              </a:rPr>
              <a:t> Nation</a:t>
            </a:r>
            <a:r>
              <a:rPr sz="1000" i="1" spc="-15" dirty="0">
                <a:solidFill>
                  <a:srgbClr val="3F3F3E"/>
                </a:solidFill>
                <a:latin typeface="Arial"/>
                <a:cs typeface="Arial"/>
              </a:rPr>
              <a:t> </a:t>
            </a:r>
            <a:r>
              <a:rPr sz="1000" i="1" spc="-5" dirty="0">
                <a:solidFill>
                  <a:srgbClr val="3F3F3E"/>
                </a:solidFill>
                <a:latin typeface="Arial"/>
                <a:cs typeface="Arial"/>
              </a:rPr>
              <a:t>2021</a:t>
            </a:r>
            <a:endParaRPr sz="10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EA6FC73A-684E-F942-A83D-BFFD6091F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1498822"/>
            <a:ext cx="9296400" cy="3244381"/>
          </a:xfrm>
          <a:prstGeom prst="rect">
            <a:avLst/>
          </a:prstGeom>
        </p:spPr>
      </p:pic>
      <p:pic>
        <p:nvPicPr>
          <p:cNvPr id="2" name="object 2"/>
          <p:cNvPicPr/>
          <p:nvPr/>
        </p:nvPicPr>
        <p:blipFill>
          <a:blip r:embed="rId5" cstate="print"/>
          <a:stretch>
            <a:fillRect/>
          </a:stretch>
        </p:blipFill>
        <p:spPr>
          <a:xfrm>
            <a:off x="10115329" y="6031413"/>
            <a:ext cx="1877015" cy="627567"/>
          </a:xfrm>
          <a:prstGeom prst="rect">
            <a:avLst/>
          </a:prstGeom>
        </p:spPr>
      </p:pic>
      <p:sp>
        <p:nvSpPr>
          <p:cNvPr id="3" name="object 3"/>
          <p:cNvSpPr txBox="1">
            <a:spLocks noGrp="1"/>
          </p:cNvSpPr>
          <p:nvPr>
            <p:ph type="title"/>
          </p:nvPr>
        </p:nvSpPr>
        <p:spPr>
          <a:prstGeom prst="rect">
            <a:avLst/>
          </a:prstGeom>
        </p:spPr>
        <p:txBody>
          <a:bodyPr vert="horz" wrap="square" lIns="0" tIns="168600" rIns="0" bIns="0" rtlCol="0">
            <a:spAutoFit/>
          </a:bodyPr>
          <a:lstStyle/>
          <a:p>
            <a:pPr marL="330200" marR="5080" indent="-84455">
              <a:lnSpc>
                <a:spcPts val="4300"/>
              </a:lnSpc>
              <a:spcBef>
                <a:spcPts val="660"/>
              </a:spcBef>
            </a:pPr>
            <a:r>
              <a:rPr spc="-5" dirty="0"/>
              <a:t>How</a:t>
            </a:r>
            <a:r>
              <a:rPr spc="-30" dirty="0"/>
              <a:t> </a:t>
            </a:r>
            <a:r>
              <a:rPr dirty="0"/>
              <a:t>do</a:t>
            </a:r>
            <a:r>
              <a:rPr spc="-20" dirty="0"/>
              <a:t> </a:t>
            </a:r>
            <a:r>
              <a:rPr spc="-5" dirty="0"/>
              <a:t>you</a:t>
            </a:r>
            <a:r>
              <a:rPr spc="-25" dirty="0"/>
              <a:t> </a:t>
            </a:r>
            <a:r>
              <a:rPr spc="-5" dirty="0"/>
              <a:t>think</a:t>
            </a:r>
            <a:r>
              <a:rPr spc="-20" dirty="0"/>
              <a:t> </a:t>
            </a:r>
            <a:r>
              <a:rPr dirty="0"/>
              <a:t>people </a:t>
            </a:r>
            <a:r>
              <a:rPr spc="-1095" dirty="0"/>
              <a:t> </a:t>
            </a:r>
            <a:r>
              <a:rPr dirty="0"/>
              <a:t>gain</a:t>
            </a:r>
            <a:r>
              <a:rPr spc="-30" dirty="0"/>
              <a:t> </a:t>
            </a:r>
            <a:r>
              <a:rPr spc="-5" dirty="0"/>
              <a:t>respect</a:t>
            </a:r>
            <a:r>
              <a:rPr spc="-30" dirty="0"/>
              <a:t> </a:t>
            </a:r>
            <a:r>
              <a:rPr dirty="0"/>
              <a:t>in</a:t>
            </a:r>
            <a:r>
              <a:rPr spc="-25" dirty="0"/>
              <a:t> </a:t>
            </a:r>
            <a:r>
              <a:rPr dirty="0"/>
              <a:t>gaming?</a:t>
            </a:r>
          </a:p>
        </p:txBody>
      </p:sp>
      <p:pic>
        <p:nvPicPr>
          <p:cNvPr id="5" name="Picture 4" descr="Icon&#10;&#10;Description automatically generated">
            <a:extLst>
              <a:ext uri="{FF2B5EF4-FFF2-40B4-BE49-F238E27FC236}">
                <a16:creationId xmlns:a16="http://schemas.microsoft.com/office/drawing/2014/main" id="{DCE945EF-66B9-D946-B35A-A13F163F39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148" y="-50173"/>
            <a:ext cx="2582334" cy="2582334"/>
          </a:xfrm>
          <a:prstGeom prst="rect">
            <a:avLst/>
          </a:prstGeom>
        </p:spPr>
      </p:pic>
      <p:pic>
        <p:nvPicPr>
          <p:cNvPr id="7" name="Picture 6" descr="Icon&#10;&#10;Description automatically generated">
            <a:extLst>
              <a:ext uri="{FF2B5EF4-FFF2-40B4-BE49-F238E27FC236}">
                <a16:creationId xmlns:a16="http://schemas.microsoft.com/office/drawing/2014/main" id="{86408A60-4B9A-764C-B3E5-764F92052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9170" y="99600"/>
            <a:ext cx="2582334" cy="2582334"/>
          </a:xfrm>
          <a:prstGeom prst="rect">
            <a:avLst/>
          </a:prstGeom>
        </p:spPr>
      </p:pic>
      <p:pic>
        <p:nvPicPr>
          <p:cNvPr id="9" name="Picture 8" descr="Icon&#10;&#10;Description automatically generated">
            <a:extLst>
              <a:ext uri="{FF2B5EF4-FFF2-40B4-BE49-F238E27FC236}">
                <a16:creationId xmlns:a16="http://schemas.microsoft.com/office/drawing/2014/main" id="{38881353-D39C-7649-BEE9-236E864CA7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266" y="180828"/>
            <a:ext cx="2582334" cy="2582334"/>
          </a:xfrm>
          <a:prstGeom prst="rect">
            <a:avLst/>
          </a:prstGeom>
        </p:spPr>
      </p:pic>
      <p:pic>
        <p:nvPicPr>
          <p:cNvPr id="11" name="Picture 10" descr="Logo&#10;&#10;Description automatically generated">
            <a:extLst>
              <a:ext uri="{FF2B5EF4-FFF2-40B4-BE49-F238E27FC236}">
                <a16:creationId xmlns:a16="http://schemas.microsoft.com/office/drawing/2014/main" id="{7DE39885-DFF0-4944-8566-8F11157BF2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200" y="3685937"/>
            <a:ext cx="2582334" cy="2582334"/>
          </a:xfrm>
          <a:prstGeom prst="rect">
            <a:avLst/>
          </a:prstGeom>
        </p:spPr>
      </p:pic>
      <p:pic>
        <p:nvPicPr>
          <p:cNvPr id="13" name="Picture 12" descr="A picture containing text, pool ball, sport&#10;&#10;Description automatically generated">
            <a:extLst>
              <a:ext uri="{FF2B5EF4-FFF2-40B4-BE49-F238E27FC236}">
                <a16:creationId xmlns:a16="http://schemas.microsoft.com/office/drawing/2014/main" id="{DECD7A31-C6F3-DA4C-BBD4-6DDC53BE5D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6584" y="4204156"/>
            <a:ext cx="2582334" cy="2582334"/>
          </a:xfrm>
          <a:prstGeom prst="rect">
            <a:avLst/>
          </a:prstGeom>
        </p:spPr>
      </p:pic>
      <p:pic>
        <p:nvPicPr>
          <p:cNvPr id="15" name="Picture 14" descr="Logo, icon&#10;&#10;Description automatically generated">
            <a:extLst>
              <a:ext uri="{FF2B5EF4-FFF2-40B4-BE49-F238E27FC236}">
                <a16:creationId xmlns:a16="http://schemas.microsoft.com/office/drawing/2014/main" id="{88777B3B-D1FC-4F40-B0B6-AE71C73950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4968" y="4234941"/>
            <a:ext cx="2582334" cy="25823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Rectangle&#10;&#10;Description automatically generated with medium confidence">
            <a:extLst>
              <a:ext uri="{FF2B5EF4-FFF2-40B4-BE49-F238E27FC236}">
                <a16:creationId xmlns:a16="http://schemas.microsoft.com/office/drawing/2014/main" id="{F3FA2168-8631-5C4F-9536-686868DFC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95400"/>
            <a:ext cx="8232000" cy="2616668"/>
          </a:xfrm>
          <a:prstGeom prst="rect">
            <a:avLst/>
          </a:prstGeom>
        </p:spPr>
      </p:pic>
      <p:pic>
        <p:nvPicPr>
          <p:cNvPr id="7" name="Picture 6" descr="Shape, rectangle&#10;&#10;Description automatically generated">
            <a:extLst>
              <a:ext uri="{FF2B5EF4-FFF2-40B4-BE49-F238E27FC236}">
                <a16:creationId xmlns:a16="http://schemas.microsoft.com/office/drawing/2014/main" id="{1C524584-6B7C-BE4B-A006-28055E4166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4600" y="3250732"/>
            <a:ext cx="8232000" cy="2616668"/>
          </a:xfrm>
          <a:prstGeom prst="rect">
            <a:avLst/>
          </a:prstGeom>
        </p:spPr>
      </p:pic>
      <p:sp>
        <p:nvSpPr>
          <p:cNvPr id="2" name="object 2"/>
          <p:cNvSpPr txBox="1"/>
          <p:nvPr/>
        </p:nvSpPr>
        <p:spPr>
          <a:xfrm>
            <a:off x="2115339" y="1928599"/>
            <a:ext cx="5133975" cy="980440"/>
          </a:xfrm>
          <a:prstGeom prst="rect">
            <a:avLst/>
          </a:prstGeom>
        </p:spPr>
        <p:txBody>
          <a:bodyPr vert="horz" wrap="square" lIns="0" tIns="83820" rIns="0" bIns="0" rtlCol="0">
            <a:spAutoFit/>
          </a:bodyPr>
          <a:lstStyle/>
          <a:p>
            <a:pPr marL="35560" marR="5080" indent="-23495">
              <a:lnSpc>
                <a:spcPts val="3490"/>
              </a:lnSpc>
              <a:spcBef>
                <a:spcPts val="660"/>
              </a:spcBef>
            </a:pPr>
            <a:r>
              <a:rPr sz="3350" b="1" spc="-5" dirty="0">
                <a:solidFill>
                  <a:srgbClr val="3F3F3E"/>
                </a:solidFill>
                <a:latin typeface="Arial"/>
                <a:cs typeface="Arial"/>
              </a:rPr>
              <a:t>Do you think that </a:t>
            </a:r>
            <a:r>
              <a:rPr sz="3350" b="1" dirty="0">
                <a:solidFill>
                  <a:srgbClr val="3F3F3E"/>
                </a:solidFill>
                <a:latin typeface="Arial"/>
                <a:cs typeface="Arial"/>
              </a:rPr>
              <a:t>gaming </a:t>
            </a:r>
            <a:r>
              <a:rPr sz="3350" b="1" spc="-919" dirty="0">
                <a:solidFill>
                  <a:srgbClr val="3F3F3E"/>
                </a:solidFill>
                <a:latin typeface="Arial"/>
                <a:cs typeface="Arial"/>
              </a:rPr>
              <a:t> </a:t>
            </a:r>
            <a:r>
              <a:rPr sz="3350" b="1" dirty="0">
                <a:solidFill>
                  <a:srgbClr val="3F3F3E"/>
                </a:solidFill>
                <a:latin typeface="Arial"/>
                <a:cs typeface="Arial"/>
              </a:rPr>
              <a:t>is</a:t>
            </a:r>
            <a:r>
              <a:rPr sz="3350" b="1" spc="-20" dirty="0">
                <a:solidFill>
                  <a:srgbClr val="3F3F3E"/>
                </a:solidFill>
                <a:latin typeface="Arial"/>
                <a:cs typeface="Arial"/>
              </a:rPr>
              <a:t> </a:t>
            </a:r>
            <a:r>
              <a:rPr sz="3350" b="1" spc="-5" dirty="0">
                <a:solidFill>
                  <a:srgbClr val="3F3F3E"/>
                </a:solidFill>
                <a:latin typeface="Arial"/>
                <a:cs typeface="Arial"/>
              </a:rPr>
              <a:t>an</a:t>
            </a:r>
            <a:r>
              <a:rPr sz="3350" b="1" spc="-15" dirty="0">
                <a:solidFill>
                  <a:srgbClr val="3F3F3E"/>
                </a:solidFill>
                <a:latin typeface="Arial"/>
                <a:cs typeface="Arial"/>
              </a:rPr>
              <a:t> </a:t>
            </a:r>
            <a:r>
              <a:rPr sz="3350" b="1" spc="-5" dirty="0">
                <a:solidFill>
                  <a:srgbClr val="3F3F3E"/>
                </a:solidFill>
                <a:latin typeface="Arial"/>
                <a:cs typeface="Arial"/>
              </a:rPr>
              <a:t>equal</a:t>
            </a:r>
            <a:r>
              <a:rPr sz="3350" b="1" spc="-20" dirty="0">
                <a:solidFill>
                  <a:srgbClr val="3F3F3E"/>
                </a:solidFill>
                <a:latin typeface="Arial"/>
                <a:cs typeface="Arial"/>
              </a:rPr>
              <a:t> </a:t>
            </a:r>
            <a:r>
              <a:rPr sz="3350" b="1" dirty="0">
                <a:solidFill>
                  <a:srgbClr val="3F3F3E"/>
                </a:solidFill>
                <a:latin typeface="Arial"/>
                <a:cs typeface="Arial"/>
              </a:rPr>
              <a:t>playing</a:t>
            </a:r>
            <a:r>
              <a:rPr sz="3350" b="1" spc="-15" dirty="0">
                <a:solidFill>
                  <a:srgbClr val="3F3F3E"/>
                </a:solidFill>
                <a:latin typeface="Arial"/>
                <a:cs typeface="Arial"/>
              </a:rPr>
              <a:t> </a:t>
            </a:r>
            <a:r>
              <a:rPr sz="3350" b="1" dirty="0">
                <a:solidFill>
                  <a:srgbClr val="3F3F3E"/>
                </a:solidFill>
                <a:latin typeface="Arial"/>
                <a:cs typeface="Arial"/>
              </a:rPr>
              <a:t>field?</a:t>
            </a:r>
            <a:endParaRPr sz="3350">
              <a:latin typeface="Arial"/>
              <a:cs typeface="Arial"/>
            </a:endParaRPr>
          </a:p>
        </p:txBody>
      </p:sp>
      <p:sp>
        <p:nvSpPr>
          <p:cNvPr id="3" name="object 3"/>
          <p:cNvSpPr txBox="1">
            <a:spLocks noGrp="1"/>
          </p:cNvSpPr>
          <p:nvPr>
            <p:ph type="subTitle" idx="4"/>
          </p:nvPr>
        </p:nvSpPr>
        <p:spPr>
          <a:prstGeom prst="rect">
            <a:avLst/>
          </a:prstGeom>
        </p:spPr>
        <p:txBody>
          <a:bodyPr vert="horz" wrap="square" lIns="0" tIns="83820" rIns="0" bIns="0" rtlCol="0">
            <a:spAutoFit/>
          </a:bodyPr>
          <a:lstStyle/>
          <a:p>
            <a:pPr marL="1585595" marR="5080" indent="234950">
              <a:lnSpc>
                <a:spcPts val="3490"/>
              </a:lnSpc>
              <a:spcBef>
                <a:spcPts val="660"/>
              </a:spcBef>
            </a:pPr>
            <a:r>
              <a:rPr spc="-5" dirty="0"/>
              <a:t>Are </a:t>
            </a:r>
            <a:r>
              <a:rPr dirty="0"/>
              <a:t>games a </a:t>
            </a:r>
            <a:r>
              <a:rPr spc="-5" dirty="0"/>
              <a:t>space </a:t>
            </a:r>
            <a:r>
              <a:rPr dirty="0"/>
              <a:t>where it </a:t>
            </a:r>
            <a:r>
              <a:rPr spc="5" dirty="0"/>
              <a:t> </a:t>
            </a:r>
            <a:r>
              <a:rPr dirty="0"/>
              <a:t>does</a:t>
            </a:r>
            <a:r>
              <a:rPr spc="-15" dirty="0"/>
              <a:t> </a:t>
            </a:r>
            <a:r>
              <a:rPr dirty="0"/>
              <a:t>not</a:t>
            </a:r>
            <a:r>
              <a:rPr spc="-15" dirty="0"/>
              <a:t> </a:t>
            </a:r>
            <a:r>
              <a:rPr spc="-5" dirty="0"/>
              <a:t>matter</a:t>
            </a:r>
            <a:r>
              <a:rPr spc="-10" dirty="0"/>
              <a:t> </a:t>
            </a:r>
            <a:r>
              <a:rPr dirty="0"/>
              <a:t>who</a:t>
            </a:r>
            <a:r>
              <a:rPr spc="-15" dirty="0"/>
              <a:t> </a:t>
            </a:r>
            <a:r>
              <a:rPr spc="-5" dirty="0"/>
              <a:t>you</a:t>
            </a:r>
            <a:r>
              <a:rPr spc="-15" dirty="0"/>
              <a:t> </a:t>
            </a:r>
            <a:r>
              <a:rPr spc="-5" dirty="0"/>
              <a:t>are?</a:t>
            </a:r>
          </a:p>
        </p:txBody>
      </p:sp>
      <p:pic>
        <p:nvPicPr>
          <p:cNvPr id="9" name="Picture 8" descr="Icon&#10;&#10;Description automatically generated">
            <a:extLst>
              <a:ext uri="{FF2B5EF4-FFF2-40B4-BE49-F238E27FC236}">
                <a16:creationId xmlns:a16="http://schemas.microsoft.com/office/drawing/2014/main" id="{B70E81FA-6AD7-3F4D-B72D-F30FE5208F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3707" y="-210900"/>
            <a:ext cx="4408293" cy="4630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7622199" y="3966969"/>
            <a:ext cx="1760855" cy="872490"/>
          </a:xfrm>
          <a:prstGeom prst="rect">
            <a:avLst/>
          </a:prstGeom>
        </p:spPr>
        <p:txBody>
          <a:bodyPr vert="horz" wrap="square" lIns="0" tIns="46990" rIns="0" bIns="0" rtlCol="0">
            <a:spAutoFit/>
          </a:bodyPr>
          <a:lstStyle/>
          <a:p>
            <a:pPr marL="12700" marR="5080">
              <a:lnSpc>
                <a:spcPts val="2140"/>
              </a:lnSpc>
              <a:spcBef>
                <a:spcPts val="370"/>
              </a:spcBef>
            </a:pPr>
            <a:r>
              <a:rPr sz="1950" b="1" dirty="0">
                <a:solidFill>
                  <a:srgbClr val="3F3F3E"/>
                </a:solidFill>
                <a:latin typeface="Arial"/>
                <a:cs typeface="Arial"/>
              </a:rPr>
              <a:t>That’s </a:t>
            </a:r>
            <a:r>
              <a:rPr sz="1950" b="1" spc="20" dirty="0">
                <a:solidFill>
                  <a:srgbClr val="3F3F3E"/>
                </a:solidFill>
                <a:latin typeface="Arial"/>
                <a:cs typeface="Arial"/>
              </a:rPr>
              <a:t>why </a:t>
            </a:r>
            <a:r>
              <a:rPr sz="1950" b="1" spc="25" dirty="0">
                <a:solidFill>
                  <a:srgbClr val="3F3F3E"/>
                </a:solidFill>
                <a:latin typeface="Arial"/>
                <a:cs typeface="Arial"/>
              </a:rPr>
              <a:t> </a:t>
            </a:r>
            <a:r>
              <a:rPr sz="1950" b="1" spc="10" dirty="0">
                <a:solidFill>
                  <a:srgbClr val="3F3F3E"/>
                </a:solidFill>
                <a:latin typeface="Arial"/>
                <a:cs typeface="Arial"/>
              </a:rPr>
              <a:t>girls</a:t>
            </a:r>
            <a:r>
              <a:rPr sz="1950" b="1" spc="-50" dirty="0">
                <a:solidFill>
                  <a:srgbClr val="3F3F3E"/>
                </a:solidFill>
                <a:latin typeface="Arial"/>
                <a:cs typeface="Arial"/>
              </a:rPr>
              <a:t> </a:t>
            </a:r>
            <a:r>
              <a:rPr sz="1950" b="1" spc="10" dirty="0">
                <a:solidFill>
                  <a:srgbClr val="3F3F3E"/>
                </a:solidFill>
                <a:latin typeface="Arial"/>
                <a:cs typeface="Arial"/>
              </a:rPr>
              <a:t>shouldn’t </a:t>
            </a:r>
            <a:r>
              <a:rPr sz="1950" b="1" spc="-525" dirty="0">
                <a:solidFill>
                  <a:srgbClr val="3F3F3E"/>
                </a:solidFill>
                <a:latin typeface="Arial"/>
                <a:cs typeface="Arial"/>
              </a:rPr>
              <a:t> </a:t>
            </a:r>
            <a:r>
              <a:rPr sz="1950" b="1" spc="15" dirty="0">
                <a:solidFill>
                  <a:srgbClr val="3F3F3E"/>
                </a:solidFill>
                <a:latin typeface="Arial"/>
                <a:cs typeface="Arial"/>
              </a:rPr>
              <a:t>play</a:t>
            </a:r>
            <a:r>
              <a:rPr sz="1950" b="1" spc="-5" dirty="0">
                <a:solidFill>
                  <a:srgbClr val="3F3F3E"/>
                </a:solidFill>
                <a:latin typeface="Arial"/>
                <a:cs typeface="Arial"/>
              </a:rPr>
              <a:t> </a:t>
            </a:r>
            <a:r>
              <a:rPr sz="1950" b="1" spc="20" dirty="0">
                <a:solidFill>
                  <a:srgbClr val="3F3F3E"/>
                </a:solidFill>
                <a:latin typeface="Arial"/>
                <a:cs typeface="Arial"/>
              </a:rPr>
              <a:t>games</a:t>
            </a:r>
            <a:endParaRPr sz="1950" dirty="0">
              <a:latin typeface="Arial"/>
              <a:cs typeface="Arial"/>
            </a:endParaRPr>
          </a:p>
        </p:txBody>
      </p:sp>
      <p:sp>
        <p:nvSpPr>
          <p:cNvPr id="3" name="object 3"/>
          <p:cNvSpPr txBox="1"/>
          <p:nvPr/>
        </p:nvSpPr>
        <p:spPr>
          <a:xfrm>
            <a:off x="3212900" y="4079890"/>
            <a:ext cx="1454150" cy="600075"/>
          </a:xfrm>
          <a:prstGeom prst="rect">
            <a:avLst/>
          </a:prstGeom>
        </p:spPr>
        <p:txBody>
          <a:bodyPr vert="horz" wrap="square" lIns="0" tIns="46990" rIns="0" bIns="0" rtlCol="0">
            <a:spAutoFit/>
          </a:bodyPr>
          <a:lstStyle/>
          <a:p>
            <a:pPr marL="12700" marR="5080">
              <a:lnSpc>
                <a:spcPts val="2140"/>
              </a:lnSpc>
              <a:spcBef>
                <a:spcPts val="370"/>
              </a:spcBef>
            </a:pPr>
            <a:r>
              <a:rPr sz="1950" b="1" spc="-30" dirty="0">
                <a:solidFill>
                  <a:srgbClr val="3F3F3E"/>
                </a:solidFill>
                <a:latin typeface="Arial"/>
                <a:cs typeface="Arial"/>
              </a:rPr>
              <a:t>You</a:t>
            </a:r>
            <a:r>
              <a:rPr sz="1950" b="1" spc="-10" dirty="0">
                <a:solidFill>
                  <a:srgbClr val="3F3F3E"/>
                </a:solidFill>
                <a:latin typeface="Arial"/>
                <a:cs typeface="Arial"/>
              </a:rPr>
              <a:t> </a:t>
            </a:r>
            <a:r>
              <a:rPr sz="1950" b="1" spc="15" dirty="0">
                <a:solidFill>
                  <a:srgbClr val="3F3F3E"/>
                </a:solidFill>
                <a:latin typeface="Arial"/>
                <a:cs typeface="Arial"/>
              </a:rPr>
              <a:t>don’t </a:t>
            </a:r>
            <a:r>
              <a:rPr sz="1950" b="1" spc="20" dirty="0">
                <a:solidFill>
                  <a:srgbClr val="3F3F3E"/>
                </a:solidFill>
                <a:latin typeface="Arial"/>
                <a:cs typeface="Arial"/>
              </a:rPr>
              <a:t> </a:t>
            </a:r>
            <a:r>
              <a:rPr sz="1950" b="1" spc="15" dirty="0">
                <a:solidFill>
                  <a:srgbClr val="3F3F3E"/>
                </a:solidFill>
                <a:latin typeface="Arial"/>
                <a:cs typeface="Arial"/>
              </a:rPr>
              <a:t>belong</a:t>
            </a:r>
            <a:r>
              <a:rPr sz="1950" b="1" spc="-60" dirty="0">
                <a:solidFill>
                  <a:srgbClr val="3F3F3E"/>
                </a:solidFill>
                <a:latin typeface="Arial"/>
                <a:cs typeface="Arial"/>
              </a:rPr>
              <a:t> </a:t>
            </a:r>
            <a:r>
              <a:rPr sz="1950" b="1" spc="15" dirty="0">
                <a:solidFill>
                  <a:srgbClr val="3F3F3E"/>
                </a:solidFill>
                <a:latin typeface="Arial"/>
                <a:cs typeface="Arial"/>
              </a:rPr>
              <a:t>here</a:t>
            </a:r>
            <a:endParaRPr sz="1950" dirty="0">
              <a:latin typeface="Arial"/>
              <a:cs typeface="Arial"/>
            </a:endParaRPr>
          </a:p>
        </p:txBody>
      </p:sp>
      <p:sp>
        <p:nvSpPr>
          <p:cNvPr id="4" name="object 4"/>
          <p:cNvSpPr txBox="1"/>
          <p:nvPr/>
        </p:nvSpPr>
        <p:spPr>
          <a:xfrm>
            <a:off x="7960224" y="6506155"/>
            <a:ext cx="1952625" cy="177800"/>
          </a:xfrm>
          <a:prstGeom prst="rect">
            <a:avLst/>
          </a:prstGeom>
        </p:spPr>
        <p:txBody>
          <a:bodyPr vert="horz" wrap="square" lIns="0" tIns="12700" rIns="0" bIns="0" rtlCol="0">
            <a:spAutoFit/>
          </a:bodyPr>
          <a:lstStyle/>
          <a:p>
            <a:pPr marL="12700">
              <a:lnSpc>
                <a:spcPct val="100000"/>
              </a:lnSpc>
              <a:spcBef>
                <a:spcPts val="100"/>
              </a:spcBef>
            </a:pPr>
            <a:r>
              <a:rPr sz="1000" i="1" spc="-5" dirty="0">
                <a:solidFill>
                  <a:srgbClr val="3F3F3E"/>
                </a:solidFill>
                <a:latin typeface="Arial"/>
                <a:cs typeface="Arial"/>
              </a:rPr>
              <a:t>UK</a:t>
            </a:r>
            <a:r>
              <a:rPr sz="1000" i="1" spc="-25" dirty="0">
                <a:solidFill>
                  <a:srgbClr val="3F3F3E"/>
                </a:solidFill>
                <a:latin typeface="Arial"/>
                <a:cs typeface="Arial"/>
              </a:rPr>
              <a:t> </a:t>
            </a:r>
            <a:r>
              <a:rPr sz="1000" i="1" dirty="0">
                <a:solidFill>
                  <a:srgbClr val="3F3F3E"/>
                </a:solidFill>
                <a:latin typeface="Arial"/>
                <a:cs typeface="Arial"/>
              </a:rPr>
              <a:t>Safer</a:t>
            </a:r>
            <a:r>
              <a:rPr sz="1000" i="1" spc="-20" dirty="0">
                <a:solidFill>
                  <a:srgbClr val="3F3F3E"/>
                </a:solidFill>
                <a:latin typeface="Arial"/>
                <a:cs typeface="Arial"/>
              </a:rPr>
              <a:t> </a:t>
            </a:r>
            <a:r>
              <a:rPr sz="1000" i="1" dirty="0">
                <a:solidFill>
                  <a:srgbClr val="3F3F3E"/>
                </a:solidFill>
                <a:latin typeface="Arial"/>
                <a:cs typeface="Arial"/>
              </a:rPr>
              <a:t>Internet</a:t>
            </a:r>
            <a:r>
              <a:rPr sz="1000" i="1" spc="-20" dirty="0">
                <a:solidFill>
                  <a:srgbClr val="3F3F3E"/>
                </a:solidFill>
                <a:latin typeface="Arial"/>
                <a:cs typeface="Arial"/>
              </a:rPr>
              <a:t> </a:t>
            </a:r>
            <a:r>
              <a:rPr sz="1000" i="1" spc="-5" dirty="0">
                <a:solidFill>
                  <a:srgbClr val="3F3F3E"/>
                </a:solidFill>
                <a:latin typeface="Arial"/>
                <a:cs typeface="Arial"/>
              </a:rPr>
              <a:t>Centre</a:t>
            </a:r>
            <a:r>
              <a:rPr sz="1000" i="1" spc="-25" dirty="0">
                <a:solidFill>
                  <a:srgbClr val="3F3F3E"/>
                </a:solidFill>
                <a:latin typeface="Arial"/>
                <a:cs typeface="Arial"/>
              </a:rPr>
              <a:t> </a:t>
            </a:r>
            <a:r>
              <a:rPr sz="1000" i="1" dirty="0">
                <a:solidFill>
                  <a:srgbClr val="3F3F3E"/>
                </a:solidFill>
                <a:latin typeface="Arial"/>
                <a:cs typeface="Arial"/>
              </a:rPr>
              <a:t>research</a:t>
            </a:r>
            <a:endParaRPr sz="1000">
              <a:latin typeface="Arial"/>
              <a:cs typeface="Arial"/>
            </a:endParaRPr>
          </a:p>
        </p:txBody>
      </p:sp>
      <p:sp>
        <p:nvSpPr>
          <p:cNvPr id="5" name="object 2">
            <a:extLst>
              <a:ext uri="{FF2B5EF4-FFF2-40B4-BE49-F238E27FC236}">
                <a16:creationId xmlns:a16="http://schemas.microsoft.com/office/drawing/2014/main" id="{0CFA49D2-159E-904E-A275-F2B295AC6184}"/>
              </a:ext>
            </a:extLst>
          </p:cNvPr>
          <p:cNvSpPr txBox="1"/>
          <p:nvPr/>
        </p:nvSpPr>
        <p:spPr>
          <a:xfrm>
            <a:off x="10210800" y="3840880"/>
            <a:ext cx="1760855" cy="1124667"/>
          </a:xfrm>
          <a:prstGeom prst="rect">
            <a:avLst/>
          </a:prstGeom>
        </p:spPr>
        <p:txBody>
          <a:bodyPr vert="horz" wrap="square" lIns="0" tIns="46990" rIns="0" bIns="0" rtlCol="0">
            <a:spAutoFit/>
          </a:bodyPr>
          <a:lstStyle/>
          <a:p>
            <a:pPr marL="12700" marR="5080">
              <a:lnSpc>
                <a:spcPts val="2140"/>
              </a:lnSpc>
              <a:spcBef>
                <a:spcPts val="370"/>
              </a:spcBef>
            </a:pPr>
            <a:r>
              <a:rPr lang="en-GB" sz="1950" b="1" dirty="0">
                <a:solidFill>
                  <a:schemeClr val="bg1"/>
                </a:solidFill>
                <a:latin typeface="Arial"/>
                <a:cs typeface="Arial"/>
              </a:rPr>
              <a:t>Why did </a:t>
            </a:r>
            <a:br>
              <a:rPr lang="en-GB" sz="1950" b="1" dirty="0">
                <a:solidFill>
                  <a:schemeClr val="bg1"/>
                </a:solidFill>
                <a:latin typeface="Arial"/>
                <a:cs typeface="Arial"/>
              </a:rPr>
            </a:br>
            <a:r>
              <a:rPr lang="en-GB" sz="1950" b="1" dirty="0">
                <a:solidFill>
                  <a:schemeClr val="bg1"/>
                </a:solidFill>
                <a:latin typeface="Arial"/>
                <a:cs typeface="Arial"/>
              </a:rPr>
              <a:t>you have to </a:t>
            </a:r>
            <a:br>
              <a:rPr lang="en-GB" sz="1950" b="1" dirty="0">
                <a:solidFill>
                  <a:schemeClr val="bg1"/>
                </a:solidFill>
                <a:latin typeface="Arial"/>
                <a:cs typeface="Arial"/>
              </a:rPr>
            </a:br>
            <a:r>
              <a:rPr lang="en-GB" sz="1950" b="1" dirty="0">
                <a:solidFill>
                  <a:schemeClr val="bg1"/>
                </a:solidFill>
                <a:latin typeface="Arial"/>
                <a:cs typeface="Arial"/>
              </a:rPr>
              <a:t>be on my team?</a:t>
            </a:r>
            <a:endParaRPr sz="1950" dirty="0">
              <a:solidFill>
                <a:schemeClr val="bg1"/>
              </a:solidFill>
              <a:latin typeface="Arial"/>
              <a:cs typeface="Arial"/>
            </a:endParaRPr>
          </a:p>
        </p:txBody>
      </p:sp>
      <p:sp>
        <p:nvSpPr>
          <p:cNvPr id="6" name="object 2">
            <a:extLst>
              <a:ext uri="{FF2B5EF4-FFF2-40B4-BE49-F238E27FC236}">
                <a16:creationId xmlns:a16="http://schemas.microsoft.com/office/drawing/2014/main" id="{25FC9EE0-ADB4-284C-AE18-9E098FE3C3B5}"/>
              </a:ext>
            </a:extLst>
          </p:cNvPr>
          <p:cNvSpPr txBox="1"/>
          <p:nvPr/>
        </p:nvSpPr>
        <p:spPr>
          <a:xfrm>
            <a:off x="5366951" y="3692599"/>
            <a:ext cx="1760855" cy="1124667"/>
          </a:xfrm>
          <a:prstGeom prst="rect">
            <a:avLst/>
          </a:prstGeom>
        </p:spPr>
        <p:txBody>
          <a:bodyPr vert="horz" wrap="square" lIns="0" tIns="46990" rIns="0" bIns="0" rtlCol="0">
            <a:spAutoFit/>
          </a:bodyPr>
          <a:lstStyle/>
          <a:p>
            <a:pPr marL="12700" marR="5080">
              <a:lnSpc>
                <a:spcPts val="2140"/>
              </a:lnSpc>
              <a:spcBef>
                <a:spcPts val="370"/>
              </a:spcBef>
            </a:pPr>
            <a:r>
              <a:rPr lang="en-GB" sz="1950" b="1" dirty="0">
                <a:solidFill>
                  <a:schemeClr val="bg1"/>
                </a:solidFill>
                <a:latin typeface="Arial"/>
                <a:cs typeface="Arial"/>
              </a:rPr>
              <a:t>I wish we could get rid of them in </a:t>
            </a:r>
            <a:br>
              <a:rPr lang="en-GB" sz="1950" b="1" dirty="0">
                <a:solidFill>
                  <a:schemeClr val="bg1"/>
                </a:solidFill>
                <a:latin typeface="Arial"/>
                <a:cs typeface="Arial"/>
              </a:rPr>
            </a:br>
            <a:r>
              <a:rPr lang="en-GB" sz="1950" b="1" dirty="0">
                <a:solidFill>
                  <a:schemeClr val="bg1"/>
                </a:solidFill>
                <a:latin typeface="Arial"/>
                <a:cs typeface="Arial"/>
              </a:rPr>
              <a:t>real life too</a:t>
            </a:r>
            <a:endParaRPr sz="1950" dirty="0">
              <a:solidFill>
                <a:schemeClr val="bg1"/>
              </a:solidFill>
              <a:latin typeface="Arial"/>
              <a:cs typeface="Arial"/>
            </a:endParaRPr>
          </a:p>
        </p:txBody>
      </p:sp>
      <p:sp>
        <p:nvSpPr>
          <p:cNvPr id="7" name="object 2">
            <a:extLst>
              <a:ext uri="{FF2B5EF4-FFF2-40B4-BE49-F238E27FC236}">
                <a16:creationId xmlns:a16="http://schemas.microsoft.com/office/drawing/2014/main" id="{084D899A-9DFC-774B-A54C-0E7726B36DDF}"/>
              </a:ext>
            </a:extLst>
          </p:cNvPr>
          <p:cNvSpPr txBox="1"/>
          <p:nvPr/>
        </p:nvSpPr>
        <p:spPr>
          <a:xfrm>
            <a:off x="621956" y="4114800"/>
            <a:ext cx="1760855" cy="586058"/>
          </a:xfrm>
          <a:prstGeom prst="rect">
            <a:avLst/>
          </a:prstGeom>
        </p:spPr>
        <p:txBody>
          <a:bodyPr vert="horz" wrap="square" lIns="0" tIns="46990" rIns="0" bIns="0" rtlCol="0">
            <a:spAutoFit/>
          </a:bodyPr>
          <a:lstStyle/>
          <a:p>
            <a:pPr marL="12700" marR="5080">
              <a:lnSpc>
                <a:spcPts val="2140"/>
              </a:lnSpc>
              <a:spcBef>
                <a:spcPts val="370"/>
              </a:spcBef>
            </a:pPr>
            <a:r>
              <a:rPr lang="en-GB" sz="1950" b="1" dirty="0">
                <a:solidFill>
                  <a:schemeClr val="bg1"/>
                </a:solidFill>
                <a:latin typeface="Arial"/>
                <a:cs typeface="Arial"/>
              </a:rPr>
              <a:t>Where are you even from?</a:t>
            </a:r>
            <a:endParaRPr sz="1950" dirty="0">
              <a:solidFill>
                <a:schemeClr val="bg1"/>
              </a:solidFill>
              <a:latin typeface="Arial"/>
              <a:cs typeface="Arial"/>
            </a:endParaRPr>
          </a:p>
        </p:txBody>
      </p:sp>
      <p:pic>
        <p:nvPicPr>
          <p:cNvPr id="13" name="Picture 12" descr="A picture containing shape&#10;&#10;Description automatically generated">
            <a:extLst>
              <a:ext uri="{FF2B5EF4-FFF2-40B4-BE49-F238E27FC236}">
                <a16:creationId xmlns:a16="http://schemas.microsoft.com/office/drawing/2014/main" id="{7CC7616E-0FBD-414F-8D97-A09D3D000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8264" y="530092"/>
            <a:ext cx="3200493" cy="2898908"/>
          </a:xfrm>
          <a:prstGeom prst="rect">
            <a:avLst/>
          </a:prstGeom>
        </p:spPr>
      </p:pic>
      <p:pic>
        <p:nvPicPr>
          <p:cNvPr id="11" name="Picture 10" descr="A picture containing text, screenshot&#10;&#10;Description automatically generated">
            <a:extLst>
              <a:ext uri="{FF2B5EF4-FFF2-40B4-BE49-F238E27FC236}">
                <a16:creationId xmlns:a16="http://schemas.microsoft.com/office/drawing/2014/main" id="{4B5E197D-3D4E-BA4F-8BA5-1CF9D2778B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5224" y="530092"/>
            <a:ext cx="3723651" cy="2837360"/>
          </a:xfrm>
          <a:prstGeom prst="rect">
            <a:avLst/>
          </a:prstGeom>
        </p:spPr>
      </p:pic>
      <p:sp>
        <p:nvSpPr>
          <p:cNvPr id="8" name="object 6">
            <a:extLst>
              <a:ext uri="{FF2B5EF4-FFF2-40B4-BE49-F238E27FC236}">
                <a16:creationId xmlns:a16="http://schemas.microsoft.com/office/drawing/2014/main" id="{94E61AD9-9725-7D47-88C7-1D32600451BF}"/>
              </a:ext>
            </a:extLst>
          </p:cNvPr>
          <p:cNvSpPr txBox="1">
            <a:spLocks/>
          </p:cNvSpPr>
          <p:nvPr/>
        </p:nvSpPr>
        <p:spPr>
          <a:xfrm>
            <a:off x="3112319" y="1650314"/>
            <a:ext cx="2336165" cy="1144270"/>
          </a:xfrm>
          <a:prstGeom prst="rect">
            <a:avLst/>
          </a:prstGeom>
        </p:spPr>
        <p:txBody>
          <a:bodyPr vert="horz" wrap="square" lIns="0" tIns="46990" rIns="0" bIns="0" rtlCol="0">
            <a:spAutoFit/>
          </a:bodyPr>
          <a:lstStyle>
            <a:lvl1pPr>
              <a:defRPr>
                <a:latin typeface="+mj-lt"/>
                <a:ea typeface="+mj-ea"/>
                <a:cs typeface="+mj-cs"/>
              </a:defRPr>
            </a:lvl1pPr>
          </a:lstStyle>
          <a:p>
            <a:pPr marL="12700" marR="5080">
              <a:lnSpc>
                <a:spcPts val="2140"/>
              </a:lnSpc>
              <a:spcBef>
                <a:spcPts val="370"/>
              </a:spcBef>
            </a:pPr>
            <a:r>
              <a:rPr lang="en-GB" b="1" kern="0" spc="15" dirty="0">
                <a:solidFill>
                  <a:srgbClr val="3F3F3E"/>
                </a:solidFill>
                <a:latin typeface="Arial" panose="020B0604020202020204" pitchFamily="34" charset="0"/>
                <a:cs typeface="Arial" panose="020B0604020202020204" pitchFamily="34" charset="0"/>
              </a:rPr>
              <a:t>have</a:t>
            </a:r>
            <a:r>
              <a:rPr lang="en-GB" b="1" kern="0" spc="-15" dirty="0">
                <a:solidFill>
                  <a:srgbClr val="3F3F3E"/>
                </a:solidFill>
                <a:latin typeface="Arial" panose="020B0604020202020204" pitchFamily="34" charset="0"/>
                <a:cs typeface="Arial" panose="020B0604020202020204" pitchFamily="34" charset="0"/>
              </a:rPr>
              <a:t> </a:t>
            </a:r>
            <a:r>
              <a:rPr lang="en-GB" b="1" kern="0" spc="15" dirty="0">
                <a:solidFill>
                  <a:srgbClr val="3F3F3E"/>
                </a:solidFill>
                <a:latin typeface="Arial" panose="020B0604020202020204" pitchFamily="34" charset="0"/>
                <a:cs typeface="Arial" panose="020B0604020202020204" pitchFamily="34" charset="0"/>
              </a:rPr>
              <a:t>worried</a:t>
            </a:r>
            <a:r>
              <a:rPr lang="en-GB" b="1" kern="0" spc="-15" dirty="0">
                <a:solidFill>
                  <a:srgbClr val="3F3F3E"/>
                </a:solidFill>
                <a:latin typeface="Arial" panose="020B0604020202020204" pitchFamily="34" charset="0"/>
                <a:cs typeface="Arial" panose="020B0604020202020204" pitchFamily="34" charset="0"/>
              </a:rPr>
              <a:t> </a:t>
            </a:r>
            <a:r>
              <a:rPr lang="en-GB" b="1" kern="0" spc="10" dirty="0">
                <a:solidFill>
                  <a:srgbClr val="3F3F3E"/>
                </a:solidFill>
                <a:latin typeface="Arial" panose="020B0604020202020204" pitchFamily="34" charset="0"/>
                <a:cs typeface="Arial" panose="020B0604020202020204" pitchFamily="34" charset="0"/>
              </a:rPr>
              <a:t>about </a:t>
            </a:r>
            <a:r>
              <a:rPr lang="en-GB" b="1" kern="0" spc="-525" dirty="0">
                <a:solidFill>
                  <a:srgbClr val="3F3F3E"/>
                </a:solidFill>
                <a:latin typeface="Arial" panose="020B0604020202020204" pitchFamily="34" charset="0"/>
                <a:cs typeface="Arial" panose="020B0604020202020204" pitchFamily="34" charset="0"/>
              </a:rPr>
              <a:t> </a:t>
            </a:r>
            <a:r>
              <a:rPr lang="en-GB" b="1" kern="0" spc="15" dirty="0">
                <a:solidFill>
                  <a:srgbClr val="3F3F3E"/>
                </a:solidFill>
                <a:latin typeface="Arial" panose="020B0604020202020204" pitchFamily="34" charset="0"/>
                <a:cs typeface="Arial" panose="020B0604020202020204" pitchFamily="34" charset="0"/>
              </a:rPr>
              <a:t>people being mean </a:t>
            </a:r>
            <a:r>
              <a:rPr lang="en-GB" b="1" kern="0" spc="-530" dirty="0">
                <a:solidFill>
                  <a:srgbClr val="3F3F3E"/>
                </a:solidFill>
                <a:latin typeface="Arial" panose="020B0604020202020204" pitchFamily="34" charset="0"/>
                <a:cs typeface="Arial" panose="020B0604020202020204" pitchFamily="34" charset="0"/>
              </a:rPr>
              <a:t> </a:t>
            </a:r>
            <a:r>
              <a:rPr lang="en-GB" b="1" kern="0" spc="15" dirty="0">
                <a:solidFill>
                  <a:srgbClr val="3F3F3E"/>
                </a:solidFill>
                <a:latin typeface="Arial" panose="020B0604020202020204" pitchFamily="34" charset="0"/>
                <a:cs typeface="Arial" panose="020B0604020202020204" pitchFamily="34" charset="0"/>
              </a:rPr>
              <a:t>to </a:t>
            </a:r>
            <a:r>
              <a:rPr lang="en-GB" b="1" kern="0" spc="20" dirty="0">
                <a:solidFill>
                  <a:srgbClr val="3F3F3E"/>
                </a:solidFill>
                <a:latin typeface="Arial" panose="020B0604020202020204" pitchFamily="34" charset="0"/>
                <a:cs typeface="Arial" panose="020B0604020202020204" pitchFamily="34" charset="0"/>
              </a:rPr>
              <a:t>them when </a:t>
            </a:r>
            <a:r>
              <a:rPr lang="en-GB" b="1" kern="0" spc="15" dirty="0">
                <a:solidFill>
                  <a:srgbClr val="3F3F3E"/>
                </a:solidFill>
                <a:latin typeface="Arial" panose="020B0604020202020204" pitchFamily="34" charset="0"/>
                <a:cs typeface="Arial" panose="020B0604020202020204" pitchFamily="34" charset="0"/>
              </a:rPr>
              <a:t>they </a:t>
            </a:r>
            <a:r>
              <a:rPr lang="en-GB" b="1" kern="0" spc="20" dirty="0">
                <a:solidFill>
                  <a:srgbClr val="3F3F3E"/>
                </a:solidFill>
                <a:latin typeface="Arial" panose="020B0604020202020204" pitchFamily="34" charset="0"/>
                <a:cs typeface="Arial" panose="020B0604020202020204" pitchFamily="34" charset="0"/>
              </a:rPr>
              <a:t> </a:t>
            </a:r>
            <a:r>
              <a:rPr lang="en-GB" b="1" kern="0" spc="10" dirty="0">
                <a:solidFill>
                  <a:srgbClr val="3F3F3E"/>
                </a:solidFill>
                <a:latin typeface="Arial" panose="020B0604020202020204" pitchFamily="34" charset="0"/>
                <a:cs typeface="Arial" panose="020B0604020202020204" pitchFamily="34" charset="0"/>
              </a:rPr>
              <a:t>are</a:t>
            </a:r>
            <a:r>
              <a:rPr lang="en-GB" b="1" kern="0" dirty="0">
                <a:solidFill>
                  <a:srgbClr val="3F3F3E"/>
                </a:solidFill>
                <a:latin typeface="Arial" panose="020B0604020202020204" pitchFamily="34" charset="0"/>
                <a:cs typeface="Arial" panose="020B0604020202020204" pitchFamily="34" charset="0"/>
              </a:rPr>
              <a:t> </a:t>
            </a:r>
            <a:r>
              <a:rPr lang="en-GB" b="1" kern="0" spc="15" dirty="0">
                <a:solidFill>
                  <a:srgbClr val="3F3F3E"/>
                </a:solidFill>
                <a:latin typeface="Arial" panose="020B0604020202020204" pitchFamily="34" charset="0"/>
                <a:cs typeface="Arial" panose="020B0604020202020204" pitchFamily="34" charset="0"/>
              </a:rPr>
              <a:t>playing</a:t>
            </a:r>
          </a:p>
        </p:txBody>
      </p:sp>
      <p:sp>
        <p:nvSpPr>
          <p:cNvPr id="9" name="object 5">
            <a:extLst>
              <a:ext uri="{FF2B5EF4-FFF2-40B4-BE49-F238E27FC236}">
                <a16:creationId xmlns:a16="http://schemas.microsoft.com/office/drawing/2014/main" id="{30FB2E69-7F1F-AB43-A9BD-439BD329306B}"/>
              </a:ext>
            </a:extLst>
          </p:cNvPr>
          <p:cNvSpPr txBox="1"/>
          <p:nvPr/>
        </p:nvSpPr>
        <p:spPr>
          <a:xfrm>
            <a:off x="6656918" y="1650314"/>
            <a:ext cx="2070100" cy="1144270"/>
          </a:xfrm>
          <a:prstGeom prst="rect">
            <a:avLst/>
          </a:prstGeom>
        </p:spPr>
        <p:txBody>
          <a:bodyPr vert="horz" wrap="square" lIns="0" tIns="46990" rIns="0" bIns="0" rtlCol="0">
            <a:spAutoFit/>
          </a:bodyPr>
          <a:lstStyle/>
          <a:p>
            <a:pPr marL="12700" marR="5080">
              <a:lnSpc>
                <a:spcPts val="2140"/>
              </a:lnSpc>
              <a:spcBef>
                <a:spcPts val="370"/>
              </a:spcBef>
            </a:pPr>
            <a:r>
              <a:rPr sz="1950" b="1" spc="15" dirty="0">
                <a:solidFill>
                  <a:srgbClr val="3F3F3E"/>
                </a:solidFill>
                <a:latin typeface="Arial"/>
                <a:cs typeface="Arial"/>
              </a:rPr>
              <a:t>say people </a:t>
            </a:r>
            <a:r>
              <a:rPr sz="1950" b="1" spc="10" dirty="0">
                <a:solidFill>
                  <a:srgbClr val="3F3F3E"/>
                </a:solidFill>
                <a:latin typeface="Arial"/>
                <a:cs typeface="Arial"/>
              </a:rPr>
              <a:t>are </a:t>
            </a:r>
            <a:r>
              <a:rPr sz="1950" b="1" spc="15" dirty="0">
                <a:solidFill>
                  <a:srgbClr val="3F3F3E"/>
                </a:solidFill>
                <a:latin typeface="Arial"/>
                <a:cs typeface="Arial"/>
              </a:rPr>
              <a:t> meaner to </a:t>
            </a:r>
            <a:r>
              <a:rPr sz="1950" b="1" spc="10" dirty="0">
                <a:solidFill>
                  <a:srgbClr val="3F3F3E"/>
                </a:solidFill>
                <a:latin typeface="Arial"/>
                <a:cs typeface="Arial"/>
              </a:rPr>
              <a:t>each </a:t>
            </a:r>
            <a:r>
              <a:rPr sz="1950" b="1" spc="15" dirty="0">
                <a:solidFill>
                  <a:srgbClr val="3F3F3E"/>
                </a:solidFill>
                <a:latin typeface="Arial"/>
                <a:cs typeface="Arial"/>
              </a:rPr>
              <a:t> other</a:t>
            </a:r>
            <a:r>
              <a:rPr sz="1950" b="1" spc="-25" dirty="0">
                <a:solidFill>
                  <a:srgbClr val="3F3F3E"/>
                </a:solidFill>
                <a:latin typeface="Arial"/>
                <a:cs typeface="Arial"/>
              </a:rPr>
              <a:t> </a:t>
            </a:r>
            <a:r>
              <a:rPr sz="1950" b="1" spc="15" dirty="0">
                <a:solidFill>
                  <a:srgbClr val="3F3F3E"/>
                </a:solidFill>
                <a:latin typeface="Arial"/>
                <a:cs typeface="Arial"/>
              </a:rPr>
              <a:t>online</a:t>
            </a:r>
            <a:r>
              <a:rPr sz="1950" b="1" spc="-25" dirty="0">
                <a:solidFill>
                  <a:srgbClr val="3F3F3E"/>
                </a:solidFill>
                <a:latin typeface="Arial"/>
                <a:cs typeface="Arial"/>
              </a:rPr>
              <a:t> </a:t>
            </a:r>
            <a:r>
              <a:rPr sz="1950" b="1" spc="15" dirty="0">
                <a:solidFill>
                  <a:srgbClr val="3F3F3E"/>
                </a:solidFill>
                <a:latin typeface="Arial"/>
                <a:cs typeface="Arial"/>
              </a:rPr>
              <a:t>than </a:t>
            </a:r>
            <a:r>
              <a:rPr sz="1950" b="1" spc="-525" dirty="0">
                <a:solidFill>
                  <a:srgbClr val="3F3F3E"/>
                </a:solidFill>
                <a:latin typeface="Arial"/>
                <a:cs typeface="Arial"/>
              </a:rPr>
              <a:t> </a:t>
            </a:r>
            <a:r>
              <a:rPr sz="1950" b="1" spc="15" dirty="0">
                <a:solidFill>
                  <a:srgbClr val="3F3F3E"/>
                </a:solidFill>
                <a:latin typeface="Arial"/>
                <a:cs typeface="Arial"/>
              </a:rPr>
              <a:t>in</a:t>
            </a:r>
            <a:r>
              <a:rPr sz="1950" b="1" dirty="0">
                <a:solidFill>
                  <a:srgbClr val="3F3F3E"/>
                </a:solidFill>
                <a:latin typeface="Arial"/>
                <a:cs typeface="Arial"/>
              </a:rPr>
              <a:t> </a:t>
            </a:r>
            <a:r>
              <a:rPr sz="1950" b="1" spc="10" dirty="0">
                <a:solidFill>
                  <a:srgbClr val="3F3F3E"/>
                </a:solidFill>
                <a:latin typeface="Arial"/>
                <a:cs typeface="Arial"/>
              </a:rPr>
              <a:t>real</a:t>
            </a:r>
            <a:r>
              <a:rPr sz="1950" b="1" dirty="0">
                <a:solidFill>
                  <a:srgbClr val="3F3F3E"/>
                </a:solidFill>
                <a:latin typeface="Arial"/>
                <a:cs typeface="Arial"/>
              </a:rPr>
              <a:t> </a:t>
            </a:r>
            <a:r>
              <a:rPr sz="1950" b="1" spc="10" dirty="0">
                <a:solidFill>
                  <a:srgbClr val="3F3F3E"/>
                </a:solidFill>
                <a:latin typeface="Arial"/>
                <a:cs typeface="Arial"/>
              </a:rPr>
              <a:t>life</a:t>
            </a:r>
            <a:endParaRPr sz="1950" dirty="0">
              <a:latin typeface="Arial"/>
              <a:cs typeface="Arial"/>
            </a:endParaRPr>
          </a:p>
        </p:txBody>
      </p:sp>
      <p:pic>
        <p:nvPicPr>
          <p:cNvPr id="15" name="Picture 14" descr="Logo&#10;&#10;Description automatically generated">
            <a:extLst>
              <a:ext uri="{FF2B5EF4-FFF2-40B4-BE49-F238E27FC236}">
                <a16:creationId xmlns:a16="http://schemas.microsoft.com/office/drawing/2014/main" id="{001195AB-4894-1949-A7EC-FACE70333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1441" y="638929"/>
            <a:ext cx="1969534" cy="1095553"/>
          </a:xfrm>
          <a:prstGeom prst="rect">
            <a:avLst/>
          </a:prstGeom>
        </p:spPr>
      </p:pic>
      <p:pic>
        <p:nvPicPr>
          <p:cNvPr id="17" name="Picture 16" descr="Logo&#10;&#10;Description automatically generated">
            <a:extLst>
              <a:ext uri="{FF2B5EF4-FFF2-40B4-BE49-F238E27FC236}">
                <a16:creationId xmlns:a16="http://schemas.microsoft.com/office/drawing/2014/main" id="{45FACA8A-538F-764E-A5BE-732C9676C9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6151" y="642006"/>
            <a:ext cx="2086475" cy="10893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TotalTime>
  <Words>2653</Words>
  <Application>Microsoft Office PowerPoint</Application>
  <PresentationFormat>Widescreen</PresentationFormat>
  <Paragraphs>168</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Arial-BoldItalicMT</vt:lpstr>
      <vt:lpstr>Calibri</vt:lpstr>
      <vt:lpstr>Helvetica</vt:lpstr>
      <vt:lpstr>HelveticaNeueLT Arabic 55 Roman</vt:lpstr>
      <vt:lpstr>Office Theme</vt:lpstr>
      <vt:lpstr>Delivery notes</vt:lpstr>
      <vt:lpstr>PowerPoint Presentation</vt:lpstr>
      <vt:lpstr>What do you enjoy most  about going online?</vt:lpstr>
      <vt:lpstr>PowerPoint Presentation</vt:lpstr>
      <vt:lpstr>Respect and  relationships  online</vt:lpstr>
      <vt:lpstr>How do you think people  gain respect in gaming?</vt:lpstr>
      <vt:lpstr>PowerPoint Presentation</vt:lpstr>
      <vt:lpstr>PowerPoint Presentation</vt:lpstr>
      <vt:lpstr>PowerPoint Presentation</vt:lpstr>
      <vt:lpstr>Are you more likely to  accept a friend request  from someone you don’t  know on a game or on  social media?</vt:lpstr>
      <vt:lpstr>PowerPoint Presentation</vt:lpstr>
      <vt:lpstr>When chatting with players you only know  online, always consider the following:</vt:lpstr>
      <vt:lpstr>Pushing people’s buttons</vt:lpstr>
      <vt:lpstr>It’s only  a game</vt:lpstr>
      <vt:lpstr>PowerPoint Presentation</vt:lpstr>
      <vt:lpstr>How can we make gaming and being online  a positive experience for all?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dc:creator>J Boden</dc:creator>
  <cp:lastModifiedBy>B Sharkey</cp:lastModifiedBy>
  <cp:revision>9</cp:revision>
  <dcterms:created xsi:type="dcterms:W3CDTF">2021-10-21T10:06:13Z</dcterms:created>
  <dcterms:modified xsi:type="dcterms:W3CDTF">2022-09-23T09:02:40Z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2021-10-21T00:00:00Z</vt:filetime>
  </property>
  <property fmtid="{D5CDD505-2E9C-101B-9397-08002B2CF9AE}" pid="3" name="Creator">
    <vt:lpwstr>Adobe InDesign 16.4 (Macintosh)</vt:lpwstr>
  </property>
  <property fmtid="{D5CDD505-2E9C-101B-9397-08002B2CF9AE}" pid="4" name="LastSaved">
    <vt:filetime>2021-10-21T00:00:00Z</vt:filetime>
  </property>
</Properties>
</file>